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4.xml" ContentType="application/vnd.openxmlformats-officedocument.drawingml.chartshapes+xml"/>
  <Override PartName="/ppt/charts/chart5.xml" ContentType="application/vnd.openxmlformats-officedocument.drawingml.chart+xml"/>
  <Override PartName="/ppt/drawings/drawing5.xml" ContentType="application/vnd.openxmlformats-officedocument.drawingml.chartshapes+xml"/>
  <Override PartName="/ppt/charts/chart6.xml" ContentType="application/vnd.openxmlformats-officedocument.drawingml.chart+xml"/>
  <Override PartName="/ppt/drawings/drawing6.xml" ContentType="application/vnd.openxmlformats-officedocument.drawingml.chartshapes+xml"/>
  <Override PartName="/ppt/charts/chart7.xml" ContentType="application/vnd.openxmlformats-officedocument.drawingml.chart+xml"/>
  <Override PartName="/ppt/drawings/drawing7.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
  </p:notesMasterIdLst>
  <p:sldIdLst>
    <p:sldId id="256" r:id="rId2"/>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sans titre" id="{D340F6C3-ADD1-4ECC-A0CB-4BC8E7654EB9}">
          <p14:sldIdLst>
            <p14:sldId id="25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77066" autoAdjust="0"/>
  </p:normalViewPr>
  <p:slideViewPr>
    <p:cSldViewPr snapToGrid="0">
      <p:cViewPr>
        <p:scale>
          <a:sx n="19" d="100"/>
          <a:sy n="19" d="100"/>
        </p:scale>
        <p:origin x="1416" y="-22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embeddings/oleObject2.bin"/></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3.bin"/><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oleObject" Target="../embeddings/oleObject4.bin"/><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4.xm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embeddings/oleObject5.bin"/></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embeddings/oleObject6.bin"/></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embeddings/oleObject7.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solidFill>
                  <a:schemeClr val="bg1"/>
                </a:solidFill>
                <a:latin typeface="Arial Black" panose="020B0A04020102020204" pitchFamily="34" charset="0"/>
              </a:defRPr>
            </a:pPr>
            <a:r>
              <a:rPr lang="fr-FR" sz="1400" b="1" i="0" baseline="0" dirty="0">
                <a:solidFill>
                  <a:schemeClr val="bg1"/>
                </a:solidFill>
                <a:effectLst/>
                <a:latin typeface="Arial Black" panose="020B0A04020102020204" pitchFamily="34" charset="0"/>
              </a:rPr>
              <a:t>L’acuité visuelle de près chez les femmes</a:t>
            </a:r>
            <a:endParaRPr lang="fr-FR" sz="1400" dirty="0">
              <a:solidFill>
                <a:schemeClr val="bg1"/>
              </a:solidFill>
              <a:effectLst/>
              <a:latin typeface="Arial Black" panose="020B0A04020102020204" pitchFamily="34" charset="0"/>
            </a:endParaRPr>
          </a:p>
        </c:rich>
      </c:tx>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Feuil2!$A$33</c:f>
              <c:strCache>
                <c:ptCount val="1"/>
                <c:pt idx="0">
                  <c:v>acuité P2</c:v>
                </c:pt>
              </c:strCache>
            </c:strRef>
          </c:tx>
          <c:spPr>
            <a:solidFill>
              <a:srgbClr val="FF0000"/>
            </a:solidFill>
          </c:spPr>
          <c:invertIfNegative val="0"/>
          <c:dLbls>
            <c:spPr>
              <a:noFill/>
              <a:ln>
                <a:noFill/>
              </a:ln>
              <a:effectLst/>
            </c:spPr>
            <c:txPr>
              <a:bodyPr wrap="square" lIns="38100" tIns="19050" rIns="38100" bIns="19050" anchor="ctr">
                <a:spAutoFit/>
              </a:bodyPr>
              <a:lstStyle/>
              <a:p>
                <a:pPr>
                  <a:defRPr>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Feuil2!$B$31:$J$32</c:f>
              <c:multiLvlStrCache>
                <c:ptCount val="9"/>
                <c:lvl>
                  <c:pt idx="0">
                    <c:v>CFL</c:v>
                  </c:pt>
                  <c:pt idx="1">
                    <c:v>LED</c:v>
                  </c:pt>
                  <c:pt idx="2">
                    <c:v>TUNG</c:v>
                  </c:pt>
                  <c:pt idx="3">
                    <c:v>CFL</c:v>
                  </c:pt>
                  <c:pt idx="4">
                    <c:v>LED</c:v>
                  </c:pt>
                  <c:pt idx="5">
                    <c:v>TUNG</c:v>
                  </c:pt>
                  <c:pt idx="6">
                    <c:v>CFL</c:v>
                  </c:pt>
                  <c:pt idx="7">
                    <c:v>LED</c:v>
                  </c:pt>
                  <c:pt idx="8">
                    <c:v>TUNG</c:v>
                  </c:pt>
                </c:lvl>
                <c:lvl>
                  <c:pt idx="0">
                    <c:v>OD</c:v>
                  </c:pt>
                  <c:pt idx="3">
                    <c:v>OG</c:v>
                  </c:pt>
                  <c:pt idx="6">
                    <c:v>VB</c:v>
                  </c:pt>
                </c:lvl>
              </c:multiLvlStrCache>
            </c:multiLvlStrRef>
          </c:cat>
          <c:val>
            <c:numRef>
              <c:f>Feuil2!$B$33:$J$33</c:f>
              <c:numCache>
                <c:formatCode>General</c:formatCode>
                <c:ptCount val="9"/>
                <c:pt idx="0">
                  <c:v>8</c:v>
                </c:pt>
                <c:pt idx="1">
                  <c:v>8</c:v>
                </c:pt>
                <c:pt idx="2">
                  <c:v>4</c:v>
                </c:pt>
                <c:pt idx="3">
                  <c:v>7</c:v>
                </c:pt>
                <c:pt idx="4">
                  <c:v>7</c:v>
                </c:pt>
                <c:pt idx="5">
                  <c:v>3</c:v>
                </c:pt>
                <c:pt idx="6">
                  <c:v>9</c:v>
                </c:pt>
                <c:pt idx="7">
                  <c:v>8</c:v>
                </c:pt>
                <c:pt idx="8">
                  <c:v>5</c:v>
                </c:pt>
              </c:numCache>
            </c:numRef>
          </c:val>
          <c:extLst>
            <c:ext xmlns:c16="http://schemas.microsoft.com/office/drawing/2014/chart" uri="{C3380CC4-5D6E-409C-BE32-E72D297353CC}">
              <c16:uniqueId val="{00000000-327D-4E39-AF27-BAD6166274C9}"/>
            </c:ext>
          </c:extLst>
        </c:ser>
        <c:ser>
          <c:idx val="1"/>
          <c:order val="1"/>
          <c:tx>
            <c:strRef>
              <c:f>Feuil2!$A$34</c:f>
              <c:strCache>
                <c:ptCount val="1"/>
                <c:pt idx="0">
                  <c:v>acuité inférieur à P2</c:v>
                </c:pt>
              </c:strCache>
            </c:strRef>
          </c:tx>
          <c:spPr>
            <a:solidFill>
              <a:srgbClr val="00B050"/>
            </a:solidFill>
          </c:spPr>
          <c:invertIfNegative val="0"/>
          <c:dLbls>
            <c:spPr>
              <a:noFill/>
              <a:ln>
                <a:noFill/>
              </a:ln>
              <a:effectLst/>
            </c:spPr>
            <c:txPr>
              <a:bodyPr wrap="square" lIns="38100" tIns="19050" rIns="38100" bIns="19050" anchor="ctr">
                <a:spAutoFit/>
              </a:bodyPr>
              <a:lstStyle/>
              <a:p>
                <a:pPr>
                  <a:defRPr>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Feuil2!$B$31:$J$32</c:f>
              <c:multiLvlStrCache>
                <c:ptCount val="9"/>
                <c:lvl>
                  <c:pt idx="0">
                    <c:v>CFL</c:v>
                  </c:pt>
                  <c:pt idx="1">
                    <c:v>LED</c:v>
                  </c:pt>
                  <c:pt idx="2">
                    <c:v>TUNG</c:v>
                  </c:pt>
                  <c:pt idx="3">
                    <c:v>CFL</c:v>
                  </c:pt>
                  <c:pt idx="4">
                    <c:v>LED</c:v>
                  </c:pt>
                  <c:pt idx="5">
                    <c:v>TUNG</c:v>
                  </c:pt>
                  <c:pt idx="6">
                    <c:v>CFL</c:v>
                  </c:pt>
                  <c:pt idx="7">
                    <c:v>LED</c:v>
                  </c:pt>
                  <c:pt idx="8">
                    <c:v>TUNG</c:v>
                  </c:pt>
                </c:lvl>
                <c:lvl>
                  <c:pt idx="0">
                    <c:v>OD</c:v>
                  </c:pt>
                  <c:pt idx="3">
                    <c:v>OG</c:v>
                  </c:pt>
                  <c:pt idx="6">
                    <c:v>VB</c:v>
                  </c:pt>
                </c:lvl>
              </c:multiLvlStrCache>
            </c:multiLvlStrRef>
          </c:cat>
          <c:val>
            <c:numRef>
              <c:f>Feuil2!$B$34:$J$34</c:f>
              <c:numCache>
                <c:formatCode>General</c:formatCode>
                <c:ptCount val="9"/>
                <c:pt idx="0">
                  <c:v>1</c:v>
                </c:pt>
                <c:pt idx="1">
                  <c:v>1</c:v>
                </c:pt>
                <c:pt idx="2">
                  <c:v>5</c:v>
                </c:pt>
                <c:pt idx="3">
                  <c:v>2</c:v>
                </c:pt>
                <c:pt idx="4">
                  <c:v>2</c:v>
                </c:pt>
                <c:pt idx="5">
                  <c:v>6</c:v>
                </c:pt>
                <c:pt idx="6">
                  <c:v>0</c:v>
                </c:pt>
                <c:pt idx="7">
                  <c:v>1</c:v>
                </c:pt>
                <c:pt idx="8">
                  <c:v>4</c:v>
                </c:pt>
              </c:numCache>
            </c:numRef>
          </c:val>
          <c:extLst>
            <c:ext xmlns:c16="http://schemas.microsoft.com/office/drawing/2014/chart" uri="{C3380CC4-5D6E-409C-BE32-E72D297353CC}">
              <c16:uniqueId val="{00000001-327D-4E39-AF27-BAD6166274C9}"/>
            </c:ext>
          </c:extLst>
        </c:ser>
        <c:dLbls>
          <c:showLegendKey val="0"/>
          <c:showVal val="1"/>
          <c:showCatName val="0"/>
          <c:showSerName val="0"/>
          <c:showPercent val="0"/>
          <c:showBubbleSize val="0"/>
        </c:dLbls>
        <c:gapWidth val="150"/>
        <c:shape val="pyramid"/>
        <c:axId val="-875731200"/>
        <c:axId val="-875727392"/>
        <c:axId val="0"/>
      </c:bar3DChart>
      <c:catAx>
        <c:axId val="-875731200"/>
        <c:scaling>
          <c:orientation val="minMax"/>
        </c:scaling>
        <c:delete val="0"/>
        <c:axPos val="b"/>
        <c:numFmt formatCode="General" sourceLinked="0"/>
        <c:majorTickMark val="none"/>
        <c:minorTickMark val="none"/>
        <c:tickLblPos val="nextTo"/>
        <c:txPr>
          <a:bodyPr/>
          <a:lstStyle/>
          <a:p>
            <a:pPr>
              <a:defRPr>
                <a:solidFill>
                  <a:schemeClr val="bg1"/>
                </a:solidFill>
                <a:latin typeface="Arial Black" panose="020B0A04020102020204" pitchFamily="34" charset="0"/>
              </a:defRPr>
            </a:pPr>
            <a:endParaRPr lang="fr-FR"/>
          </a:p>
        </c:txPr>
        <c:crossAx val="-875727392"/>
        <c:crosses val="autoZero"/>
        <c:auto val="1"/>
        <c:lblAlgn val="ctr"/>
        <c:lblOffset val="100"/>
        <c:noMultiLvlLbl val="0"/>
      </c:catAx>
      <c:valAx>
        <c:axId val="-875727392"/>
        <c:scaling>
          <c:orientation val="minMax"/>
        </c:scaling>
        <c:delete val="1"/>
        <c:axPos val="l"/>
        <c:numFmt formatCode="General" sourceLinked="1"/>
        <c:majorTickMark val="out"/>
        <c:minorTickMark val="none"/>
        <c:tickLblPos val="nextTo"/>
        <c:crossAx val="-875731200"/>
        <c:crosses val="autoZero"/>
        <c:crossBetween val="between"/>
      </c:valAx>
    </c:plotArea>
    <c:legend>
      <c:legendPos val="b"/>
      <c:overlay val="0"/>
      <c:txPr>
        <a:bodyPr/>
        <a:lstStyle/>
        <a:p>
          <a:pPr>
            <a:defRPr sz="1100">
              <a:solidFill>
                <a:schemeClr val="bg1"/>
              </a:solidFill>
              <a:latin typeface="Arial Black" panose="020B0A04020102020204" pitchFamily="34" charset="0"/>
            </a:defRPr>
          </a:pPr>
          <a:endParaRPr lang="fr-FR"/>
        </a:p>
      </c:txPr>
    </c:legend>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FR" sz="1600" baseline="0" dirty="0">
                <a:solidFill>
                  <a:schemeClr val="bg1"/>
                </a:solidFill>
                <a:latin typeface="Arial Black" panose="020B0A04020102020204" pitchFamily="34" charset="0"/>
              </a:rPr>
              <a:t>L’acuité visuelle de près chez les hommes  </a:t>
            </a:r>
            <a:endParaRPr lang="fr-FR" sz="1600" dirty="0">
              <a:solidFill>
                <a:schemeClr val="bg1"/>
              </a:solidFill>
              <a:latin typeface="Arial Black" panose="020B0A04020102020204" pitchFamily="34" charset="0"/>
            </a:endParaRPr>
          </a:p>
        </c:rich>
      </c:tx>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Feuil2!$A$28</c:f>
              <c:strCache>
                <c:ptCount val="1"/>
                <c:pt idx="0">
                  <c:v>acuité P2</c:v>
                </c:pt>
              </c:strCache>
            </c:strRef>
          </c:tx>
          <c:spPr>
            <a:solidFill>
              <a:srgbClr val="FF0000"/>
            </a:solidFill>
          </c:spPr>
          <c:invertIfNegative val="0"/>
          <c:dLbls>
            <c:spPr>
              <a:noFill/>
              <a:ln>
                <a:noFill/>
              </a:ln>
              <a:effectLst/>
            </c:spPr>
            <c:txPr>
              <a:bodyPr wrap="square" lIns="38100" tIns="19050" rIns="38100" bIns="19050" anchor="ctr">
                <a:spAutoFit/>
              </a:bodyPr>
              <a:lstStyle/>
              <a:p>
                <a:pPr>
                  <a:defRPr>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Feuil2!$B$26:$J$27</c:f>
              <c:multiLvlStrCache>
                <c:ptCount val="9"/>
                <c:lvl>
                  <c:pt idx="0">
                    <c:v>CFL</c:v>
                  </c:pt>
                  <c:pt idx="1">
                    <c:v>LED</c:v>
                  </c:pt>
                  <c:pt idx="2">
                    <c:v>TUNG</c:v>
                  </c:pt>
                  <c:pt idx="3">
                    <c:v>CFL</c:v>
                  </c:pt>
                  <c:pt idx="4">
                    <c:v>LED</c:v>
                  </c:pt>
                  <c:pt idx="5">
                    <c:v>TUNG</c:v>
                  </c:pt>
                  <c:pt idx="6">
                    <c:v>CFL</c:v>
                  </c:pt>
                  <c:pt idx="7">
                    <c:v>LED</c:v>
                  </c:pt>
                  <c:pt idx="8">
                    <c:v>TUNG</c:v>
                  </c:pt>
                </c:lvl>
                <c:lvl>
                  <c:pt idx="0">
                    <c:v>OD</c:v>
                  </c:pt>
                  <c:pt idx="3">
                    <c:v>OG</c:v>
                  </c:pt>
                  <c:pt idx="6">
                    <c:v>VB</c:v>
                  </c:pt>
                </c:lvl>
              </c:multiLvlStrCache>
            </c:multiLvlStrRef>
          </c:cat>
          <c:val>
            <c:numRef>
              <c:f>Feuil2!$B$28:$J$28</c:f>
              <c:numCache>
                <c:formatCode>General</c:formatCode>
                <c:ptCount val="9"/>
                <c:pt idx="0">
                  <c:v>8</c:v>
                </c:pt>
                <c:pt idx="1">
                  <c:v>8</c:v>
                </c:pt>
                <c:pt idx="2">
                  <c:v>5</c:v>
                </c:pt>
                <c:pt idx="3">
                  <c:v>8</c:v>
                </c:pt>
                <c:pt idx="4">
                  <c:v>7</c:v>
                </c:pt>
                <c:pt idx="5">
                  <c:v>4</c:v>
                </c:pt>
                <c:pt idx="6">
                  <c:v>8</c:v>
                </c:pt>
                <c:pt idx="7">
                  <c:v>8</c:v>
                </c:pt>
                <c:pt idx="8">
                  <c:v>5</c:v>
                </c:pt>
              </c:numCache>
            </c:numRef>
          </c:val>
          <c:extLst>
            <c:ext xmlns:c16="http://schemas.microsoft.com/office/drawing/2014/chart" uri="{C3380CC4-5D6E-409C-BE32-E72D297353CC}">
              <c16:uniqueId val="{00000000-2E62-4BA3-834E-E1B70CDC25B2}"/>
            </c:ext>
          </c:extLst>
        </c:ser>
        <c:ser>
          <c:idx val="1"/>
          <c:order val="1"/>
          <c:tx>
            <c:strRef>
              <c:f>Feuil2!$A$29</c:f>
              <c:strCache>
                <c:ptCount val="1"/>
                <c:pt idx="0">
                  <c:v>acuité inférieur à P2</c:v>
                </c:pt>
              </c:strCache>
            </c:strRef>
          </c:tx>
          <c:spPr>
            <a:solidFill>
              <a:srgbClr val="00B050"/>
            </a:solidFill>
          </c:spPr>
          <c:invertIfNegative val="0"/>
          <c:dLbls>
            <c:spPr>
              <a:noFill/>
              <a:ln>
                <a:noFill/>
              </a:ln>
              <a:effectLst/>
            </c:spPr>
            <c:txPr>
              <a:bodyPr wrap="square" lIns="38100" tIns="19050" rIns="38100" bIns="19050" anchor="ctr">
                <a:spAutoFit/>
              </a:bodyPr>
              <a:lstStyle/>
              <a:p>
                <a:pPr>
                  <a:defRPr>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Feuil2!$B$26:$J$27</c:f>
              <c:multiLvlStrCache>
                <c:ptCount val="9"/>
                <c:lvl>
                  <c:pt idx="0">
                    <c:v>CFL</c:v>
                  </c:pt>
                  <c:pt idx="1">
                    <c:v>LED</c:v>
                  </c:pt>
                  <c:pt idx="2">
                    <c:v>TUNG</c:v>
                  </c:pt>
                  <c:pt idx="3">
                    <c:v>CFL</c:v>
                  </c:pt>
                  <c:pt idx="4">
                    <c:v>LED</c:v>
                  </c:pt>
                  <c:pt idx="5">
                    <c:v>TUNG</c:v>
                  </c:pt>
                  <c:pt idx="6">
                    <c:v>CFL</c:v>
                  </c:pt>
                  <c:pt idx="7">
                    <c:v>LED</c:v>
                  </c:pt>
                  <c:pt idx="8">
                    <c:v>TUNG</c:v>
                  </c:pt>
                </c:lvl>
                <c:lvl>
                  <c:pt idx="0">
                    <c:v>OD</c:v>
                  </c:pt>
                  <c:pt idx="3">
                    <c:v>OG</c:v>
                  </c:pt>
                  <c:pt idx="6">
                    <c:v>VB</c:v>
                  </c:pt>
                </c:lvl>
              </c:multiLvlStrCache>
            </c:multiLvlStrRef>
          </c:cat>
          <c:val>
            <c:numRef>
              <c:f>Feuil2!$B$29:$J$29</c:f>
              <c:numCache>
                <c:formatCode>General</c:formatCode>
                <c:ptCount val="9"/>
                <c:pt idx="0">
                  <c:v>1</c:v>
                </c:pt>
                <c:pt idx="1">
                  <c:v>1</c:v>
                </c:pt>
                <c:pt idx="2">
                  <c:v>4</c:v>
                </c:pt>
                <c:pt idx="3">
                  <c:v>1</c:v>
                </c:pt>
                <c:pt idx="4">
                  <c:v>2</c:v>
                </c:pt>
                <c:pt idx="5">
                  <c:v>5</c:v>
                </c:pt>
                <c:pt idx="6">
                  <c:v>1</c:v>
                </c:pt>
                <c:pt idx="7">
                  <c:v>1</c:v>
                </c:pt>
                <c:pt idx="8">
                  <c:v>4</c:v>
                </c:pt>
              </c:numCache>
            </c:numRef>
          </c:val>
          <c:extLst>
            <c:ext xmlns:c16="http://schemas.microsoft.com/office/drawing/2014/chart" uri="{C3380CC4-5D6E-409C-BE32-E72D297353CC}">
              <c16:uniqueId val="{00000001-2E62-4BA3-834E-E1B70CDC25B2}"/>
            </c:ext>
          </c:extLst>
        </c:ser>
        <c:dLbls>
          <c:showLegendKey val="0"/>
          <c:showVal val="1"/>
          <c:showCatName val="0"/>
          <c:showSerName val="0"/>
          <c:showPercent val="0"/>
          <c:showBubbleSize val="0"/>
        </c:dLbls>
        <c:gapWidth val="150"/>
        <c:shape val="pyramid"/>
        <c:axId val="-875722496"/>
        <c:axId val="-875718688"/>
        <c:axId val="0"/>
      </c:bar3DChart>
      <c:catAx>
        <c:axId val="-875722496"/>
        <c:scaling>
          <c:orientation val="minMax"/>
        </c:scaling>
        <c:delete val="0"/>
        <c:axPos val="b"/>
        <c:numFmt formatCode="General" sourceLinked="0"/>
        <c:majorTickMark val="none"/>
        <c:minorTickMark val="none"/>
        <c:tickLblPos val="nextTo"/>
        <c:txPr>
          <a:bodyPr/>
          <a:lstStyle/>
          <a:p>
            <a:pPr>
              <a:defRPr sz="900">
                <a:solidFill>
                  <a:schemeClr val="bg1"/>
                </a:solidFill>
                <a:latin typeface="Arial Black" panose="020B0A04020102020204" pitchFamily="34" charset="0"/>
              </a:defRPr>
            </a:pPr>
            <a:endParaRPr lang="fr-FR"/>
          </a:p>
        </c:txPr>
        <c:crossAx val="-875718688"/>
        <c:crosses val="autoZero"/>
        <c:auto val="1"/>
        <c:lblAlgn val="ctr"/>
        <c:lblOffset val="100"/>
        <c:noMultiLvlLbl val="0"/>
      </c:catAx>
      <c:valAx>
        <c:axId val="-875718688"/>
        <c:scaling>
          <c:orientation val="minMax"/>
        </c:scaling>
        <c:delete val="1"/>
        <c:axPos val="l"/>
        <c:numFmt formatCode="General" sourceLinked="1"/>
        <c:majorTickMark val="out"/>
        <c:minorTickMark val="none"/>
        <c:tickLblPos val="nextTo"/>
        <c:crossAx val="-875722496"/>
        <c:crosses val="autoZero"/>
        <c:crossBetween val="between"/>
      </c:valAx>
    </c:plotArea>
    <c:legend>
      <c:legendPos val="b"/>
      <c:overlay val="0"/>
      <c:txPr>
        <a:bodyPr/>
        <a:lstStyle/>
        <a:p>
          <a:pPr>
            <a:defRPr sz="1100">
              <a:solidFill>
                <a:schemeClr val="bg1"/>
              </a:solidFill>
              <a:latin typeface="Arial Black" panose="020B0A04020102020204" pitchFamily="34" charset="0"/>
            </a:defRPr>
          </a:pPr>
          <a:endParaRPr lang="fr-FR"/>
        </a:p>
      </c:txPr>
    </c:legend>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bg1"/>
                </a:solidFill>
                <a:latin typeface="Arial Black" panose="020B0A04020102020204" pitchFamily="34" charset="0"/>
                <a:ea typeface="+mn-ea"/>
                <a:cs typeface="+mn-cs"/>
              </a:defRPr>
            </a:pPr>
            <a:r>
              <a:rPr lang="fr-FR" sz="1600" dirty="0">
                <a:solidFill>
                  <a:schemeClr val="bg1"/>
                </a:solidFill>
                <a:latin typeface="Arial Black" panose="020B0A04020102020204" pitchFamily="34" charset="0"/>
              </a:rPr>
              <a:t>L’acuité visuelle de loin  chez les hommes</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bg1"/>
              </a:solidFill>
              <a:latin typeface="Arial Black" panose="020B0A04020102020204" pitchFamily="34" charset="0"/>
              <a:ea typeface="+mn-ea"/>
              <a:cs typeface="+mn-cs"/>
            </a:defRPr>
          </a:pPr>
          <a:endParaRPr lang="fr-FR"/>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8.7055484152586127E-2"/>
          <c:y val="0.26379074760882293"/>
          <c:w val="0.88581807576257432"/>
          <c:h val="0.43442803106570493"/>
        </c:manualLayout>
      </c:layout>
      <c:bar3DChart>
        <c:barDir val="col"/>
        <c:grouping val="clustered"/>
        <c:varyColors val="0"/>
        <c:ser>
          <c:idx val="0"/>
          <c:order val="0"/>
          <c:tx>
            <c:strRef>
              <c:f>Feuil2!$B$12</c:f>
              <c:strCache>
                <c:ptCount val="1"/>
                <c:pt idx="0">
                  <c:v>acuité 10/10</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Black" panose="020B0A04020102020204" pitchFamily="34" charset="0"/>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0"/>
              </c:ext>
            </c:extLst>
          </c:dLbls>
          <c:cat>
            <c:multiLvlStrRef>
              <c:f>Feuil2!$C$10:$K$11</c:f>
              <c:multiLvlStrCache>
                <c:ptCount val="9"/>
                <c:lvl>
                  <c:pt idx="0">
                    <c:v>CFL</c:v>
                  </c:pt>
                  <c:pt idx="1">
                    <c:v>LED</c:v>
                  </c:pt>
                  <c:pt idx="2">
                    <c:v>TUNG</c:v>
                  </c:pt>
                  <c:pt idx="3">
                    <c:v>CFL</c:v>
                  </c:pt>
                  <c:pt idx="4">
                    <c:v>LED</c:v>
                  </c:pt>
                  <c:pt idx="5">
                    <c:v>TUNG</c:v>
                  </c:pt>
                  <c:pt idx="6">
                    <c:v>CFL</c:v>
                  </c:pt>
                  <c:pt idx="7">
                    <c:v>LED</c:v>
                  </c:pt>
                  <c:pt idx="8">
                    <c:v>TUNG</c:v>
                  </c:pt>
                </c:lvl>
                <c:lvl>
                  <c:pt idx="0">
                    <c:v>OD</c:v>
                  </c:pt>
                  <c:pt idx="3">
                    <c:v>OG</c:v>
                  </c:pt>
                  <c:pt idx="6">
                    <c:v>VB</c:v>
                  </c:pt>
                </c:lvl>
              </c:multiLvlStrCache>
            </c:multiLvlStrRef>
          </c:cat>
          <c:val>
            <c:numRef>
              <c:f>Feuil2!$C$12:$K$12</c:f>
              <c:numCache>
                <c:formatCode>General</c:formatCode>
                <c:ptCount val="9"/>
                <c:pt idx="0">
                  <c:v>9</c:v>
                </c:pt>
                <c:pt idx="1">
                  <c:v>6</c:v>
                </c:pt>
                <c:pt idx="2">
                  <c:v>3</c:v>
                </c:pt>
                <c:pt idx="3">
                  <c:v>9</c:v>
                </c:pt>
                <c:pt idx="4">
                  <c:v>7</c:v>
                </c:pt>
                <c:pt idx="5">
                  <c:v>3</c:v>
                </c:pt>
                <c:pt idx="6">
                  <c:v>9</c:v>
                </c:pt>
                <c:pt idx="7">
                  <c:v>8</c:v>
                </c:pt>
                <c:pt idx="8">
                  <c:v>5</c:v>
                </c:pt>
              </c:numCache>
            </c:numRef>
          </c:val>
          <c:extLst>
            <c:ext xmlns:c16="http://schemas.microsoft.com/office/drawing/2014/chart" uri="{C3380CC4-5D6E-409C-BE32-E72D297353CC}">
              <c16:uniqueId val="{00000000-3B56-4BED-92C2-D75525D2957E}"/>
            </c:ext>
          </c:extLst>
        </c:ser>
        <c:ser>
          <c:idx val="1"/>
          <c:order val="1"/>
          <c:tx>
            <c:strRef>
              <c:f>Feuil2!$B$13</c:f>
              <c:strCache>
                <c:ptCount val="1"/>
                <c:pt idx="0">
                  <c:v>inférieur à 10/10</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Black" panose="020B0A04020102020204" pitchFamily="34" charset="0"/>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Feuil2!$C$10:$K$11</c:f>
              <c:multiLvlStrCache>
                <c:ptCount val="9"/>
                <c:lvl>
                  <c:pt idx="0">
                    <c:v>CFL</c:v>
                  </c:pt>
                  <c:pt idx="1">
                    <c:v>LED</c:v>
                  </c:pt>
                  <c:pt idx="2">
                    <c:v>TUNG</c:v>
                  </c:pt>
                  <c:pt idx="3">
                    <c:v>CFL</c:v>
                  </c:pt>
                  <c:pt idx="4">
                    <c:v>LED</c:v>
                  </c:pt>
                  <c:pt idx="5">
                    <c:v>TUNG</c:v>
                  </c:pt>
                  <c:pt idx="6">
                    <c:v>CFL</c:v>
                  </c:pt>
                  <c:pt idx="7">
                    <c:v>LED</c:v>
                  </c:pt>
                  <c:pt idx="8">
                    <c:v>TUNG</c:v>
                  </c:pt>
                </c:lvl>
                <c:lvl>
                  <c:pt idx="0">
                    <c:v>OD</c:v>
                  </c:pt>
                  <c:pt idx="3">
                    <c:v>OG</c:v>
                  </c:pt>
                  <c:pt idx="6">
                    <c:v>VB</c:v>
                  </c:pt>
                </c:lvl>
              </c:multiLvlStrCache>
            </c:multiLvlStrRef>
          </c:cat>
          <c:val>
            <c:numRef>
              <c:f>Feuil2!$C$13:$K$13</c:f>
              <c:numCache>
                <c:formatCode>General</c:formatCode>
                <c:ptCount val="9"/>
                <c:pt idx="0">
                  <c:v>0</c:v>
                </c:pt>
                <c:pt idx="1">
                  <c:v>3</c:v>
                </c:pt>
                <c:pt idx="2">
                  <c:v>6</c:v>
                </c:pt>
                <c:pt idx="3">
                  <c:v>0</c:v>
                </c:pt>
                <c:pt idx="4">
                  <c:v>2</c:v>
                </c:pt>
                <c:pt idx="5">
                  <c:v>6</c:v>
                </c:pt>
                <c:pt idx="6">
                  <c:v>0</c:v>
                </c:pt>
                <c:pt idx="7">
                  <c:v>1</c:v>
                </c:pt>
                <c:pt idx="8">
                  <c:v>4</c:v>
                </c:pt>
              </c:numCache>
            </c:numRef>
          </c:val>
          <c:extLst>
            <c:ext xmlns:c16="http://schemas.microsoft.com/office/drawing/2014/chart" uri="{C3380CC4-5D6E-409C-BE32-E72D297353CC}">
              <c16:uniqueId val="{00000001-3B56-4BED-92C2-D75525D2957E}"/>
            </c:ext>
          </c:extLst>
        </c:ser>
        <c:dLbls>
          <c:showLegendKey val="0"/>
          <c:showVal val="1"/>
          <c:showCatName val="0"/>
          <c:showSerName val="0"/>
          <c:showPercent val="0"/>
          <c:showBubbleSize val="0"/>
        </c:dLbls>
        <c:gapWidth val="150"/>
        <c:shape val="cone"/>
        <c:axId val="-875723040"/>
        <c:axId val="-875721408"/>
        <c:axId val="0"/>
      </c:bar3DChart>
      <c:catAx>
        <c:axId val="-875723040"/>
        <c:scaling>
          <c:orientation val="minMax"/>
        </c:scaling>
        <c:delete val="0"/>
        <c:axPos val="b"/>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bg1"/>
                </a:solidFill>
                <a:latin typeface="Arial Black" panose="020B0A04020102020204" pitchFamily="34" charset="0"/>
                <a:ea typeface="+mn-ea"/>
                <a:cs typeface="+mn-cs"/>
              </a:defRPr>
            </a:pPr>
            <a:endParaRPr lang="fr-FR"/>
          </a:p>
        </c:txPr>
        <c:crossAx val="-875721408"/>
        <c:crosses val="autoZero"/>
        <c:auto val="1"/>
        <c:lblAlgn val="ctr"/>
        <c:lblOffset val="100"/>
        <c:noMultiLvlLbl val="0"/>
      </c:catAx>
      <c:valAx>
        <c:axId val="-8757214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Arial Black" panose="020B0A04020102020204" pitchFamily="34" charset="0"/>
                <a:ea typeface="+mn-ea"/>
                <a:cs typeface="+mn-cs"/>
              </a:defRPr>
            </a:pPr>
            <a:endParaRPr lang="fr-FR"/>
          </a:p>
        </c:txPr>
        <c:crossAx val="-8757230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Arial Black" panose="020B0A04020102020204" pitchFamily="34" charset="0"/>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bg1"/>
                </a:solidFill>
                <a:latin typeface="Arial Black" panose="020B0A04020102020204" pitchFamily="34" charset="0"/>
                <a:ea typeface="+mn-ea"/>
                <a:cs typeface="+mn-cs"/>
              </a:defRPr>
            </a:pPr>
            <a:r>
              <a:rPr lang="fr-FR" sz="1600" baseline="0" dirty="0">
                <a:solidFill>
                  <a:schemeClr val="bg1"/>
                </a:solidFill>
                <a:latin typeface="Arial Black" panose="020B0A04020102020204" pitchFamily="34" charset="0"/>
              </a:rPr>
              <a:t>L’acuité visuelle de loin chez les femmes </a:t>
            </a:r>
            <a:endParaRPr lang="fr-FR" sz="1600" dirty="0">
              <a:solidFill>
                <a:schemeClr val="bg1"/>
              </a:solidFill>
              <a:latin typeface="Arial Black" panose="020B0A04020102020204" pitchFamily="34" charset="0"/>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bg1"/>
              </a:solidFill>
              <a:latin typeface="Arial Black" panose="020B0A04020102020204" pitchFamily="34" charset="0"/>
              <a:ea typeface="+mn-ea"/>
              <a:cs typeface="+mn-cs"/>
            </a:defRPr>
          </a:pPr>
          <a:endParaRPr lang="fr-FR"/>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9.441638917910973E-2"/>
          <c:y val="0.26486828555032349"/>
          <c:w val="0.87622173867261222"/>
          <c:h val="0.3977215614444698"/>
        </c:manualLayout>
      </c:layout>
      <c:bar3DChart>
        <c:barDir val="col"/>
        <c:grouping val="clustered"/>
        <c:varyColors val="0"/>
        <c:ser>
          <c:idx val="0"/>
          <c:order val="0"/>
          <c:tx>
            <c:strRef>
              <c:f>Feuil2!$B$18</c:f>
              <c:strCache>
                <c:ptCount val="1"/>
                <c:pt idx="0">
                  <c:v>acuité 10/10</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Black" panose="020B0A04020102020204" pitchFamily="34" charset="0"/>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Feuil2!$C$16:$K$17</c:f>
              <c:multiLvlStrCache>
                <c:ptCount val="9"/>
                <c:lvl>
                  <c:pt idx="0">
                    <c:v>CFL</c:v>
                  </c:pt>
                  <c:pt idx="1">
                    <c:v>LED</c:v>
                  </c:pt>
                  <c:pt idx="2">
                    <c:v>TUNG</c:v>
                  </c:pt>
                  <c:pt idx="3">
                    <c:v>CFL</c:v>
                  </c:pt>
                  <c:pt idx="4">
                    <c:v>LED</c:v>
                  </c:pt>
                  <c:pt idx="5">
                    <c:v>TUNG</c:v>
                  </c:pt>
                  <c:pt idx="6">
                    <c:v>CFL</c:v>
                  </c:pt>
                  <c:pt idx="7">
                    <c:v>LED</c:v>
                  </c:pt>
                  <c:pt idx="8">
                    <c:v>TUNG</c:v>
                  </c:pt>
                </c:lvl>
                <c:lvl>
                  <c:pt idx="0">
                    <c:v>OD</c:v>
                  </c:pt>
                  <c:pt idx="3">
                    <c:v>OG</c:v>
                  </c:pt>
                  <c:pt idx="6">
                    <c:v>VB</c:v>
                  </c:pt>
                </c:lvl>
              </c:multiLvlStrCache>
            </c:multiLvlStrRef>
          </c:cat>
          <c:val>
            <c:numRef>
              <c:f>Feuil2!$C$18:$K$18</c:f>
              <c:numCache>
                <c:formatCode>General</c:formatCode>
                <c:ptCount val="9"/>
                <c:pt idx="0">
                  <c:v>8</c:v>
                </c:pt>
                <c:pt idx="1">
                  <c:v>4</c:v>
                </c:pt>
                <c:pt idx="2">
                  <c:v>2</c:v>
                </c:pt>
                <c:pt idx="3">
                  <c:v>7</c:v>
                </c:pt>
                <c:pt idx="4">
                  <c:v>4</c:v>
                </c:pt>
                <c:pt idx="5">
                  <c:v>3</c:v>
                </c:pt>
                <c:pt idx="6">
                  <c:v>9</c:v>
                </c:pt>
                <c:pt idx="7">
                  <c:v>7</c:v>
                </c:pt>
                <c:pt idx="8">
                  <c:v>4</c:v>
                </c:pt>
              </c:numCache>
            </c:numRef>
          </c:val>
          <c:extLst>
            <c:ext xmlns:c16="http://schemas.microsoft.com/office/drawing/2014/chart" uri="{C3380CC4-5D6E-409C-BE32-E72D297353CC}">
              <c16:uniqueId val="{00000000-E6A3-42AB-BE6A-C3FC93572EB3}"/>
            </c:ext>
          </c:extLst>
        </c:ser>
        <c:ser>
          <c:idx val="1"/>
          <c:order val="1"/>
          <c:tx>
            <c:strRef>
              <c:f>Feuil2!$B$19</c:f>
              <c:strCache>
                <c:ptCount val="1"/>
                <c:pt idx="0">
                  <c:v>acuité inférieur à 10/10</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Black" panose="020B0A04020102020204" pitchFamily="34" charset="0"/>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Feuil2!$C$16:$K$17</c:f>
              <c:multiLvlStrCache>
                <c:ptCount val="9"/>
                <c:lvl>
                  <c:pt idx="0">
                    <c:v>CFL</c:v>
                  </c:pt>
                  <c:pt idx="1">
                    <c:v>LED</c:v>
                  </c:pt>
                  <c:pt idx="2">
                    <c:v>TUNG</c:v>
                  </c:pt>
                  <c:pt idx="3">
                    <c:v>CFL</c:v>
                  </c:pt>
                  <c:pt idx="4">
                    <c:v>LED</c:v>
                  </c:pt>
                  <c:pt idx="5">
                    <c:v>TUNG</c:v>
                  </c:pt>
                  <c:pt idx="6">
                    <c:v>CFL</c:v>
                  </c:pt>
                  <c:pt idx="7">
                    <c:v>LED</c:v>
                  </c:pt>
                  <c:pt idx="8">
                    <c:v>TUNG</c:v>
                  </c:pt>
                </c:lvl>
                <c:lvl>
                  <c:pt idx="0">
                    <c:v>OD</c:v>
                  </c:pt>
                  <c:pt idx="3">
                    <c:v>OG</c:v>
                  </c:pt>
                  <c:pt idx="6">
                    <c:v>VB</c:v>
                  </c:pt>
                </c:lvl>
              </c:multiLvlStrCache>
            </c:multiLvlStrRef>
          </c:cat>
          <c:val>
            <c:numRef>
              <c:f>Feuil2!$C$19:$K$19</c:f>
              <c:numCache>
                <c:formatCode>General</c:formatCode>
                <c:ptCount val="9"/>
                <c:pt idx="0">
                  <c:v>1</c:v>
                </c:pt>
                <c:pt idx="1">
                  <c:v>5</c:v>
                </c:pt>
                <c:pt idx="2">
                  <c:v>7</c:v>
                </c:pt>
                <c:pt idx="3">
                  <c:v>2</c:v>
                </c:pt>
                <c:pt idx="4">
                  <c:v>5</c:v>
                </c:pt>
                <c:pt idx="5">
                  <c:v>6</c:v>
                </c:pt>
                <c:pt idx="6">
                  <c:v>0</c:v>
                </c:pt>
                <c:pt idx="7">
                  <c:v>2</c:v>
                </c:pt>
                <c:pt idx="8">
                  <c:v>5</c:v>
                </c:pt>
              </c:numCache>
            </c:numRef>
          </c:val>
          <c:extLst>
            <c:ext xmlns:c16="http://schemas.microsoft.com/office/drawing/2014/chart" uri="{C3380CC4-5D6E-409C-BE32-E72D297353CC}">
              <c16:uniqueId val="{00000001-E6A3-42AB-BE6A-C3FC93572EB3}"/>
            </c:ext>
          </c:extLst>
        </c:ser>
        <c:dLbls>
          <c:showLegendKey val="0"/>
          <c:showVal val="1"/>
          <c:showCatName val="0"/>
          <c:showSerName val="0"/>
          <c:showPercent val="0"/>
          <c:showBubbleSize val="0"/>
        </c:dLbls>
        <c:gapWidth val="150"/>
        <c:shape val="cone"/>
        <c:axId val="-875718144"/>
        <c:axId val="-875724128"/>
        <c:axId val="0"/>
      </c:bar3DChart>
      <c:catAx>
        <c:axId val="-875718144"/>
        <c:scaling>
          <c:orientation val="minMax"/>
        </c:scaling>
        <c:delete val="0"/>
        <c:axPos val="b"/>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bg1"/>
                </a:solidFill>
                <a:latin typeface="Arial Black" panose="020B0A04020102020204" pitchFamily="34" charset="0"/>
                <a:ea typeface="+mn-ea"/>
                <a:cs typeface="+mn-cs"/>
              </a:defRPr>
            </a:pPr>
            <a:endParaRPr lang="fr-FR"/>
          </a:p>
        </c:txPr>
        <c:crossAx val="-875724128"/>
        <c:crosses val="autoZero"/>
        <c:auto val="1"/>
        <c:lblAlgn val="ctr"/>
        <c:lblOffset val="100"/>
        <c:noMultiLvlLbl val="0"/>
      </c:catAx>
      <c:valAx>
        <c:axId val="-8757241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bg1"/>
                </a:solidFill>
                <a:latin typeface="Arial Black" panose="020B0A04020102020204" pitchFamily="34" charset="0"/>
                <a:ea typeface="+mn-ea"/>
                <a:cs typeface="+mn-cs"/>
              </a:defRPr>
            </a:pPr>
            <a:endParaRPr lang="fr-FR"/>
          </a:p>
        </c:txPr>
        <c:crossAx val="-875718144"/>
        <c:crosses val="autoZero"/>
        <c:crossBetween val="between"/>
      </c:valAx>
      <c:spPr>
        <a:noFill/>
        <a:ln>
          <a:noFill/>
        </a:ln>
        <a:effectLst/>
      </c:spPr>
    </c:plotArea>
    <c:legend>
      <c:legendPos val="b"/>
      <c:layout>
        <c:manualLayout>
          <c:xMode val="edge"/>
          <c:yMode val="edge"/>
          <c:x val="7.9526746311533031E-2"/>
          <c:y val="0.88791259055966243"/>
          <c:w val="0.84094629719889424"/>
          <c:h val="0.1120874094403376"/>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bg1"/>
              </a:solidFill>
              <a:latin typeface="Arial Black" panose="020B0A04020102020204" pitchFamily="34" charset="0"/>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solidFill>
                  <a:schemeClr val="bg1"/>
                </a:solidFill>
                <a:latin typeface="Arial Black" panose="020B0A04020102020204" pitchFamily="34" charset="0"/>
              </a:defRPr>
            </a:pPr>
            <a:r>
              <a:rPr lang="fr-FR" sz="1600" dirty="0">
                <a:solidFill>
                  <a:schemeClr val="bg1"/>
                </a:solidFill>
                <a:latin typeface="Arial Black" panose="020B0A04020102020204" pitchFamily="34" charset="0"/>
              </a:rPr>
              <a:t>Répartition selon la sensation du confort chez les femmes</a:t>
            </a:r>
          </a:p>
        </c:rich>
      </c:tx>
      <c:overlay val="0"/>
    </c:title>
    <c:autoTitleDeleted val="0"/>
    <c:view3D>
      <c:rotX val="15"/>
      <c:rotY val="20"/>
      <c:rAngAx val="0"/>
    </c:view3D>
    <c:floor>
      <c:thickness val="0"/>
    </c:floor>
    <c:sideWall>
      <c:thickness val="0"/>
    </c:sideWall>
    <c:backWall>
      <c:thickness val="0"/>
    </c:backWall>
    <c:plotArea>
      <c:layout/>
      <c:bar3DChart>
        <c:barDir val="col"/>
        <c:grouping val="clustered"/>
        <c:varyColors val="0"/>
        <c:ser>
          <c:idx val="0"/>
          <c:order val="0"/>
          <c:tx>
            <c:strRef>
              <c:f>Feuil1!$B$15:$B$17</c:f>
              <c:strCache>
                <c:ptCount val="1"/>
                <c:pt idx="0">
                  <c:v>CFL</c:v>
                </c:pt>
              </c:strCache>
            </c:strRef>
          </c:tx>
          <c:spPr>
            <a:solidFill>
              <a:srgbClr val="00B050"/>
            </a:solidFill>
          </c:spPr>
          <c:invertIfNegative val="0"/>
          <c:dLbls>
            <c:spPr>
              <a:noFill/>
              <a:ln>
                <a:noFill/>
              </a:ln>
              <a:effectLst/>
            </c:spPr>
            <c:txPr>
              <a:bodyPr wrap="square" lIns="38100" tIns="19050" rIns="38100" bIns="19050" anchor="ctr">
                <a:spAutoFit/>
              </a:bodyPr>
              <a:lstStyle/>
              <a:p>
                <a:pPr>
                  <a:defRPr sz="1100">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Feuil1!$A$18:$A$20</c:f>
              <c:strCache>
                <c:ptCount val="3"/>
                <c:pt idx="0">
                  <c:v>confortable</c:v>
                </c:pt>
                <c:pt idx="1">
                  <c:v>bien</c:v>
                </c:pt>
                <c:pt idx="2">
                  <c:v>inconfortable</c:v>
                </c:pt>
              </c:strCache>
            </c:strRef>
          </c:cat>
          <c:val>
            <c:numRef>
              <c:f>Feuil1!$B$18:$B$20</c:f>
              <c:numCache>
                <c:formatCode>General</c:formatCode>
                <c:ptCount val="3"/>
                <c:pt idx="0">
                  <c:v>8</c:v>
                </c:pt>
                <c:pt idx="1">
                  <c:v>1</c:v>
                </c:pt>
                <c:pt idx="2">
                  <c:v>0</c:v>
                </c:pt>
              </c:numCache>
            </c:numRef>
          </c:val>
          <c:extLst>
            <c:ext xmlns:c16="http://schemas.microsoft.com/office/drawing/2014/chart" uri="{C3380CC4-5D6E-409C-BE32-E72D297353CC}">
              <c16:uniqueId val="{00000000-6DBA-4768-93F2-1D0A34793841}"/>
            </c:ext>
          </c:extLst>
        </c:ser>
        <c:ser>
          <c:idx val="1"/>
          <c:order val="1"/>
          <c:tx>
            <c:strRef>
              <c:f>Feuil1!$C$15:$C$17</c:f>
              <c:strCache>
                <c:ptCount val="1"/>
                <c:pt idx="0">
                  <c:v>LED</c:v>
                </c:pt>
              </c:strCache>
            </c:strRef>
          </c:tx>
          <c:spPr>
            <a:solidFill>
              <a:srgbClr val="0070C0"/>
            </a:solidFill>
          </c:spPr>
          <c:invertIfNegative val="0"/>
          <c:dLbls>
            <c:spPr>
              <a:noFill/>
              <a:ln>
                <a:noFill/>
              </a:ln>
              <a:effectLst/>
            </c:spPr>
            <c:txPr>
              <a:bodyPr wrap="square" lIns="38100" tIns="19050" rIns="38100" bIns="19050" anchor="ctr">
                <a:spAutoFit/>
              </a:bodyPr>
              <a:lstStyle/>
              <a:p>
                <a:pPr>
                  <a:defRPr sz="1100">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Feuil1!$A$18:$A$20</c:f>
              <c:strCache>
                <c:ptCount val="3"/>
                <c:pt idx="0">
                  <c:v>confortable</c:v>
                </c:pt>
                <c:pt idx="1">
                  <c:v>bien</c:v>
                </c:pt>
                <c:pt idx="2">
                  <c:v>inconfortable</c:v>
                </c:pt>
              </c:strCache>
            </c:strRef>
          </c:cat>
          <c:val>
            <c:numRef>
              <c:f>Feuil1!$C$18:$C$20</c:f>
              <c:numCache>
                <c:formatCode>General</c:formatCode>
                <c:ptCount val="3"/>
                <c:pt idx="0">
                  <c:v>1</c:v>
                </c:pt>
                <c:pt idx="1">
                  <c:v>8</c:v>
                </c:pt>
                <c:pt idx="2">
                  <c:v>0</c:v>
                </c:pt>
              </c:numCache>
            </c:numRef>
          </c:val>
          <c:extLst>
            <c:ext xmlns:c16="http://schemas.microsoft.com/office/drawing/2014/chart" uri="{C3380CC4-5D6E-409C-BE32-E72D297353CC}">
              <c16:uniqueId val="{00000001-6DBA-4768-93F2-1D0A34793841}"/>
            </c:ext>
          </c:extLst>
        </c:ser>
        <c:ser>
          <c:idx val="2"/>
          <c:order val="2"/>
          <c:tx>
            <c:strRef>
              <c:f>Feuil1!$D$15:$D$17</c:f>
              <c:strCache>
                <c:ptCount val="1"/>
                <c:pt idx="0">
                  <c:v>TUNGUSTEN</c:v>
                </c:pt>
              </c:strCache>
            </c:strRef>
          </c:tx>
          <c:spPr>
            <a:solidFill>
              <a:srgbClr val="FF0000"/>
            </a:solidFill>
          </c:spPr>
          <c:invertIfNegative val="0"/>
          <c:dLbls>
            <c:spPr>
              <a:noFill/>
              <a:ln>
                <a:noFill/>
              </a:ln>
              <a:effectLst/>
            </c:spPr>
            <c:txPr>
              <a:bodyPr wrap="square" lIns="38100" tIns="19050" rIns="38100" bIns="19050" anchor="ctr">
                <a:spAutoFit/>
              </a:bodyPr>
              <a:lstStyle/>
              <a:p>
                <a:pPr>
                  <a:defRPr sz="1100">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Feuil1!$A$18:$A$20</c:f>
              <c:strCache>
                <c:ptCount val="3"/>
                <c:pt idx="0">
                  <c:v>confortable</c:v>
                </c:pt>
                <c:pt idx="1">
                  <c:v>bien</c:v>
                </c:pt>
                <c:pt idx="2">
                  <c:v>inconfortable</c:v>
                </c:pt>
              </c:strCache>
            </c:strRef>
          </c:cat>
          <c:val>
            <c:numRef>
              <c:f>Feuil1!$D$18:$D$20</c:f>
              <c:numCache>
                <c:formatCode>General</c:formatCode>
                <c:ptCount val="3"/>
                <c:pt idx="0">
                  <c:v>0</c:v>
                </c:pt>
                <c:pt idx="1">
                  <c:v>0</c:v>
                </c:pt>
                <c:pt idx="2">
                  <c:v>9</c:v>
                </c:pt>
              </c:numCache>
            </c:numRef>
          </c:val>
          <c:extLst>
            <c:ext xmlns:c16="http://schemas.microsoft.com/office/drawing/2014/chart" uri="{C3380CC4-5D6E-409C-BE32-E72D297353CC}">
              <c16:uniqueId val="{00000002-6DBA-4768-93F2-1D0A34793841}"/>
            </c:ext>
          </c:extLst>
        </c:ser>
        <c:dLbls>
          <c:showLegendKey val="0"/>
          <c:showVal val="0"/>
          <c:showCatName val="0"/>
          <c:showSerName val="0"/>
          <c:showPercent val="0"/>
          <c:showBubbleSize val="0"/>
        </c:dLbls>
        <c:gapWidth val="75"/>
        <c:shape val="cylinder"/>
        <c:axId val="-874909392"/>
        <c:axId val="-874913744"/>
        <c:axId val="0"/>
      </c:bar3DChart>
      <c:catAx>
        <c:axId val="-874909392"/>
        <c:scaling>
          <c:orientation val="minMax"/>
        </c:scaling>
        <c:delete val="0"/>
        <c:axPos val="b"/>
        <c:numFmt formatCode="General" sourceLinked="0"/>
        <c:majorTickMark val="none"/>
        <c:minorTickMark val="none"/>
        <c:tickLblPos val="nextTo"/>
        <c:txPr>
          <a:bodyPr/>
          <a:lstStyle/>
          <a:p>
            <a:pPr>
              <a:defRPr sz="1050">
                <a:solidFill>
                  <a:schemeClr val="bg1"/>
                </a:solidFill>
                <a:latin typeface="Arial Black" panose="020B0A04020102020204" pitchFamily="34" charset="0"/>
              </a:defRPr>
            </a:pPr>
            <a:endParaRPr lang="fr-FR"/>
          </a:p>
        </c:txPr>
        <c:crossAx val="-874913744"/>
        <c:crosses val="autoZero"/>
        <c:auto val="1"/>
        <c:lblAlgn val="ctr"/>
        <c:lblOffset val="100"/>
        <c:noMultiLvlLbl val="0"/>
      </c:catAx>
      <c:valAx>
        <c:axId val="-874913744"/>
        <c:scaling>
          <c:orientation val="minMax"/>
        </c:scaling>
        <c:delete val="0"/>
        <c:axPos val="l"/>
        <c:numFmt formatCode="General" sourceLinked="1"/>
        <c:majorTickMark val="none"/>
        <c:minorTickMark val="none"/>
        <c:tickLblPos val="nextTo"/>
        <c:txPr>
          <a:bodyPr/>
          <a:lstStyle/>
          <a:p>
            <a:pPr>
              <a:defRPr sz="1100">
                <a:solidFill>
                  <a:schemeClr val="bg1"/>
                </a:solidFill>
                <a:latin typeface="Arial Black" panose="020B0A04020102020204" pitchFamily="34" charset="0"/>
              </a:defRPr>
            </a:pPr>
            <a:endParaRPr lang="fr-FR"/>
          </a:p>
        </c:txPr>
        <c:crossAx val="-874909392"/>
        <c:crosses val="autoZero"/>
        <c:crossBetween val="between"/>
      </c:valAx>
    </c:plotArea>
    <c:legend>
      <c:legendPos val="b"/>
      <c:overlay val="0"/>
      <c:txPr>
        <a:bodyPr/>
        <a:lstStyle/>
        <a:p>
          <a:pPr>
            <a:defRPr sz="1200">
              <a:solidFill>
                <a:schemeClr val="bg1"/>
              </a:solidFill>
              <a:latin typeface="Arial Black" panose="020B0A04020102020204" pitchFamily="34" charset="0"/>
            </a:defRPr>
          </a:pPr>
          <a:endParaRPr lang="fr-FR"/>
        </a:p>
      </c:txPr>
    </c:legend>
    <c:plotVisOnly val="1"/>
    <c:dispBlanksAs val="gap"/>
    <c:showDLblsOverMax val="0"/>
  </c:chart>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latin typeface="Arial Black" panose="020B0A04020102020204" pitchFamily="34" charset="0"/>
              </a:defRPr>
            </a:pPr>
            <a:r>
              <a:rPr lang="fr-FR" sz="1600" dirty="0">
                <a:solidFill>
                  <a:schemeClr val="bg1"/>
                </a:solidFill>
                <a:latin typeface="Arial Black" panose="020B0A04020102020204" pitchFamily="34" charset="0"/>
              </a:rPr>
              <a:t>Répartition selon la sensation du confort chez les hommes</a:t>
            </a:r>
          </a:p>
        </c:rich>
      </c:tx>
      <c:overlay val="0"/>
    </c:title>
    <c:autoTitleDeleted val="0"/>
    <c:view3D>
      <c:rotX val="15"/>
      <c:rotY val="20"/>
      <c:rAngAx val="0"/>
    </c:view3D>
    <c:floor>
      <c:thickness val="0"/>
    </c:floor>
    <c:sideWall>
      <c:thickness val="0"/>
    </c:sideWall>
    <c:backWall>
      <c:thickness val="0"/>
    </c:backWall>
    <c:plotArea>
      <c:layout/>
      <c:bar3DChart>
        <c:barDir val="col"/>
        <c:grouping val="clustered"/>
        <c:varyColors val="0"/>
        <c:ser>
          <c:idx val="0"/>
          <c:order val="0"/>
          <c:tx>
            <c:strRef>
              <c:f>Feuil1!$B$15:$B$17</c:f>
              <c:strCache>
                <c:ptCount val="1"/>
                <c:pt idx="0">
                  <c:v>CFL</c:v>
                </c:pt>
              </c:strCache>
            </c:strRef>
          </c:tx>
          <c:spPr>
            <a:solidFill>
              <a:srgbClr val="00B050"/>
            </a:solidFill>
          </c:spPr>
          <c:invertIfNegative val="0"/>
          <c:dLbls>
            <c:spPr>
              <a:noFill/>
              <a:ln>
                <a:noFill/>
              </a:ln>
              <a:effectLst/>
            </c:spPr>
            <c:txPr>
              <a:bodyPr wrap="square" lIns="38100" tIns="19050" rIns="38100" bIns="19050" anchor="ctr">
                <a:spAutoFit/>
              </a:bodyPr>
              <a:lstStyle/>
              <a:p>
                <a:pPr>
                  <a:defRPr sz="1100">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Feuil1!$A$18:$A$20</c:f>
              <c:strCache>
                <c:ptCount val="3"/>
                <c:pt idx="0">
                  <c:v>confortable</c:v>
                </c:pt>
                <c:pt idx="1">
                  <c:v>bien</c:v>
                </c:pt>
                <c:pt idx="2">
                  <c:v>inconfortable</c:v>
                </c:pt>
              </c:strCache>
            </c:strRef>
          </c:cat>
          <c:val>
            <c:numRef>
              <c:f>Feuil1!$B$18:$B$20</c:f>
              <c:numCache>
                <c:formatCode>General</c:formatCode>
                <c:ptCount val="3"/>
                <c:pt idx="0">
                  <c:v>8</c:v>
                </c:pt>
                <c:pt idx="1">
                  <c:v>1</c:v>
                </c:pt>
                <c:pt idx="2">
                  <c:v>0</c:v>
                </c:pt>
              </c:numCache>
            </c:numRef>
          </c:val>
          <c:extLst>
            <c:ext xmlns:c16="http://schemas.microsoft.com/office/drawing/2014/chart" uri="{C3380CC4-5D6E-409C-BE32-E72D297353CC}">
              <c16:uniqueId val="{00000000-AE94-444C-9030-E79F8CB5FA48}"/>
            </c:ext>
          </c:extLst>
        </c:ser>
        <c:ser>
          <c:idx val="1"/>
          <c:order val="1"/>
          <c:tx>
            <c:strRef>
              <c:f>Feuil1!$C$15:$C$17</c:f>
              <c:strCache>
                <c:ptCount val="1"/>
                <c:pt idx="0">
                  <c:v>LED</c:v>
                </c:pt>
              </c:strCache>
            </c:strRef>
          </c:tx>
          <c:spPr>
            <a:solidFill>
              <a:srgbClr val="0070C0"/>
            </a:solidFill>
          </c:spPr>
          <c:invertIfNegative val="0"/>
          <c:dLbls>
            <c:spPr>
              <a:noFill/>
              <a:ln>
                <a:noFill/>
              </a:ln>
              <a:effectLst/>
            </c:spPr>
            <c:txPr>
              <a:bodyPr wrap="square" lIns="38100" tIns="19050" rIns="38100" bIns="19050" anchor="ctr">
                <a:spAutoFit/>
              </a:bodyPr>
              <a:lstStyle/>
              <a:p>
                <a:pPr>
                  <a:defRPr sz="1100">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Feuil1!$A$18:$A$20</c:f>
              <c:strCache>
                <c:ptCount val="3"/>
                <c:pt idx="0">
                  <c:v>confortable</c:v>
                </c:pt>
                <c:pt idx="1">
                  <c:v>bien</c:v>
                </c:pt>
                <c:pt idx="2">
                  <c:v>inconfortable</c:v>
                </c:pt>
              </c:strCache>
            </c:strRef>
          </c:cat>
          <c:val>
            <c:numRef>
              <c:f>Feuil1!$C$18:$C$20</c:f>
              <c:numCache>
                <c:formatCode>General</c:formatCode>
                <c:ptCount val="3"/>
                <c:pt idx="0">
                  <c:v>1</c:v>
                </c:pt>
                <c:pt idx="1">
                  <c:v>7</c:v>
                </c:pt>
                <c:pt idx="2">
                  <c:v>1</c:v>
                </c:pt>
              </c:numCache>
            </c:numRef>
          </c:val>
          <c:extLst>
            <c:ext xmlns:c16="http://schemas.microsoft.com/office/drawing/2014/chart" uri="{C3380CC4-5D6E-409C-BE32-E72D297353CC}">
              <c16:uniqueId val="{00000001-AE94-444C-9030-E79F8CB5FA48}"/>
            </c:ext>
          </c:extLst>
        </c:ser>
        <c:ser>
          <c:idx val="2"/>
          <c:order val="2"/>
          <c:tx>
            <c:strRef>
              <c:f>Feuil1!$D$15:$D$17</c:f>
              <c:strCache>
                <c:ptCount val="1"/>
                <c:pt idx="0">
                  <c:v>TUNGUSTEN</c:v>
                </c:pt>
              </c:strCache>
            </c:strRef>
          </c:tx>
          <c:spPr>
            <a:solidFill>
              <a:srgbClr val="FF0000"/>
            </a:solidFill>
          </c:spPr>
          <c:invertIfNegative val="0"/>
          <c:dLbls>
            <c:spPr>
              <a:noFill/>
              <a:ln>
                <a:noFill/>
              </a:ln>
              <a:effectLst/>
            </c:spPr>
            <c:txPr>
              <a:bodyPr wrap="square" lIns="38100" tIns="19050" rIns="38100" bIns="19050" anchor="ctr">
                <a:spAutoFit/>
              </a:bodyPr>
              <a:lstStyle/>
              <a:p>
                <a:pPr>
                  <a:defRPr>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Feuil1!$A$18:$A$20</c:f>
              <c:strCache>
                <c:ptCount val="3"/>
                <c:pt idx="0">
                  <c:v>confortable</c:v>
                </c:pt>
                <c:pt idx="1">
                  <c:v>bien</c:v>
                </c:pt>
                <c:pt idx="2">
                  <c:v>inconfortable</c:v>
                </c:pt>
              </c:strCache>
            </c:strRef>
          </c:cat>
          <c:val>
            <c:numRef>
              <c:f>Feuil1!$D$18:$D$20</c:f>
              <c:numCache>
                <c:formatCode>General</c:formatCode>
                <c:ptCount val="3"/>
                <c:pt idx="0">
                  <c:v>0</c:v>
                </c:pt>
                <c:pt idx="1">
                  <c:v>1</c:v>
                </c:pt>
                <c:pt idx="2">
                  <c:v>8</c:v>
                </c:pt>
              </c:numCache>
            </c:numRef>
          </c:val>
          <c:extLst>
            <c:ext xmlns:c16="http://schemas.microsoft.com/office/drawing/2014/chart" uri="{C3380CC4-5D6E-409C-BE32-E72D297353CC}">
              <c16:uniqueId val="{00000002-AE94-444C-9030-E79F8CB5FA48}"/>
            </c:ext>
          </c:extLst>
        </c:ser>
        <c:dLbls>
          <c:showLegendKey val="0"/>
          <c:showVal val="0"/>
          <c:showCatName val="0"/>
          <c:showSerName val="0"/>
          <c:showPercent val="0"/>
          <c:showBubbleSize val="0"/>
        </c:dLbls>
        <c:gapWidth val="75"/>
        <c:shape val="cylinder"/>
        <c:axId val="-875725760"/>
        <c:axId val="-874914288"/>
        <c:axId val="0"/>
      </c:bar3DChart>
      <c:catAx>
        <c:axId val="-875725760"/>
        <c:scaling>
          <c:orientation val="minMax"/>
        </c:scaling>
        <c:delete val="0"/>
        <c:axPos val="b"/>
        <c:numFmt formatCode="General" sourceLinked="0"/>
        <c:majorTickMark val="none"/>
        <c:minorTickMark val="none"/>
        <c:tickLblPos val="nextTo"/>
        <c:txPr>
          <a:bodyPr/>
          <a:lstStyle/>
          <a:p>
            <a:pPr>
              <a:defRPr sz="1050">
                <a:solidFill>
                  <a:schemeClr val="bg1"/>
                </a:solidFill>
                <a:latin typeface="Arial Black" panose="020B0A04020102020204" pitchFamily="34" charset="0"/>
              </a:defRPr>
            </a:pPr>
            <a:endParaRPr lang="fr-FR"/>
          </a:p>
        </c:txPr>
        <c:crossAx val="-874914288"/>
        <c:crosses val="autoZero"/>
        <c:auto val="1"/>
        <c:lblAlgn val="ctr"/>
        <c:lblOffset val="100"/>
        <c:noMultiLvlLbl val="0"/>
      </c:catAx>
      <c:valAx>
        <c:axId val="-874914288"/>
        <c:scaling>
          <c:orientation val="minMax"/>
        </c:scaling>
        <c:delete val="0"/>
        <c:axPos val="l"/>
        <c:numFmt formatCode="General" sourceLinked="1"/>
        <c:majorTickMark val="none"/>
        <c:minorTickMark val="none"/>
        <c:tickLblPos val="nextTo"/>
        <c:txPr>
          <a:bodyPr/>
          <a:lstStyle/>
          <a:p>
            <a:pPr>
              <a:defRPr sz="1100">
                <a:solidFill>
                  <a:schemeClr val="bg1"/>
                </a:solidFill>
                <a:latin typeface="Arial Black" panose="020B0A04020102020204" pitchFamily="34" charset="0"/>
              </a:defRPr>
            </a:pPr>
            <a:endParaRPr lang="fr-FR"/>
          </a:p>
        </c:txPr>
        <c:crossAx val="-875725760"/>
        <c:crosses val="autoZero"/>
        <c:crossBetween val="between"/>
      </c:valAx>
    </c:plotArea>
    <c:legend>
      <c:legendPos val="b"/>
      <c:overlay val="0"/>
      <c:txPr>
        <a:bodyPr/>
        <a:lstStyle/>
        <a:p>
          <a:pPr>
            <a:defRPr sz="1200">
              <a:solidFill>
                <a:schemeClr val="bg1"/>
              </a:solidFill>
              <a:latin typeface="Arial Black" panose="020B0A04020102020204" pitchFamily="34" charset="0"/>
            </a:defRPr>
          </a:pPr>
          <a:endParaRPr lang="fr-FR"/>
        </a:p>
      </c:txPr>
    </c:legend>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bg1"/>
                </a:solidFill>
                <a:latin typeface="Arial Black" panose="020B0A04020102020204" pitchFamily="34" charset="0"/>
              </a:defRPr>
            </a:pPr>
            <a:r>
              <a:rPr lang="fr-FR" baseline="0" dirty="0">
                <a:solidFill>
                  <a:schemeClr val="bg1"/>
                </a:solidFill>
                <a:latin typeface="Arial Black" panose="020B0A04020102020204" pitchFamily="34" charset="0"/>
              </a:rPr>
              <a:t>La sensation du confort</a:t>
            </a:r>
            <a:endParaRPr lang="fr-FR" dirty="0">
              <a:solidFill>
                <a:schemeClr val="bg1"/>
              </a:solidFill>
              <a:latin typeface="Arial Black" panose="020B0A04020102020204" pitchFamily="34" charset="0"/>
            </a:endParaRPr>
          </a:p>
        </c:rich>
      </c:tx>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tx>
            <c:strRef>
              <c:f>Feuil2!$A$2</c:f>
              <c:strCache>
                <c:ptCount val="1"/>
                <c:pt idx="0">
                  <c:v>cfl</c:v>
                </c:pt>
              </c:strCache>
            </c:strRef>
          </c:tx>
          <c:spPr>
            <a:solidFill>
              <a:srgbClr val="00B050"/>
            </a:solidFill>
          </c:spPr>
          <c:invertIfNegative val="0"/>
          <c:dLbls>
            <c:spPr>
              <a:noFill/>
              <a:ln>
                <a:noFill/>
              </a:ln>
              <a:effectLst/>
            </c:spPr>
            <c:txPr>
              <a:bodyPr wrap="square" lIns="38100" tIns="19050" rIns="38100" bIns="19050" anchor="ctr">
                <a:spAutoFit/>
              </a:bodyPr>
              <a:lstStyle/>
              <a:p>
                <a:pPr>
                  <a:defRPr sz="1200">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Feuil2!$B$1:$D$1</c:f>
              <c:strCache>
                <c:ptCount val="3"/>
                <c:pt idx="0">
                  <c:v>confortable</c:v>
                </c:pt>
                <c:pt idx="1">
                  <c:v>bien</c:v>
                </c:pt>
                <c:pt idx="2">
                  <c:v>inconfortable</c:v>
                </c:pt>
              </c:strCache>
            </c:strRef>
          </c:cat>
          <c:val>
            <c:numRef>
              <c:f>Feuil2!$B$2:$D$2</c:f>
              <c:numCache>
                <c:formatCode>General</c:formatCode>
                <c:ptCount val="3"/>
                <c:pt idx="0">
                  <c:v>5</c:v>
                </c:pt>
                <c:pt idx="1">
                  <c:v>0</c:v>
                </c:pt>
                <c:pt idx="2">
                  <c:v>0</c:v>
                </c:pt>
              </c:numCache>
            </c:numRef>
          </c:val>
          <c:extLst>
            <c:ext xmlns:c16="http://schemas.microsoft.com/office/drawing/2014/chart" uri="{C3380CC4-5D6E-409C-BE32-E72D297353CC}">
              <c16:uniqueId val="{00000000-1073-4BF2-97E8-CAA5EFCEE6B3}"/>
            </c:ext>
          </c:extLst>
        </c:ser>
        <c:ser>
          <c:idx val="1"/>
          <c:order val="1"/>
          <c:tx>
            <c:strRef>
              <c:f>Feuil2!$A$3</c:f>
              <c:strCache>
                <c:ptCount val="1"/>
                <c:pt idx="0">
                  <c:v>led</c:v>
                </c:pt>
              </c:strCache>
            </c:strRef>
          </c:tx>
          <c:invertIfNegative val="0"/>
          <c:dPt>
            <c:idx val="1"/>
            <c:invertIfNegative val="0"/>
            <c:bubble3D val="0"/>
            <c:spPr>
              <a:solidFill>
                <a:schemeClr val="tx2">
                  <a:lumMod val="60000"/>
                  <a:lumOff val="40000"/>
                </a:schemeClr>
              </a:solidFill>
            </c:spPr>
            <c:extLst>
              <c:ext xmlns:c16="http://schemas.microsoft.com/office/drawing/2014/chart" uri="{C3380CC4-5D6E-409C-BE32-E72D297353CC}">
                <c16:uniqueId val="{00000002-1073-4BF2-97E8-CAA5EFCEE6B3}"/>
              </c:ext>
            </c:extLst>
          </c:dPt>
          <c:dLbls>
            <c:spPr>
              <a:noFill/>
              <a:ln>
                <a:noFill/>
              </a:ln>
              <a:effectLst/>
            </c:spPr>
            <c:txPr>
              <a:bodyPr wrap="square" lIns="38100" tIns="19050" rIns="38100" bIns="19050" anchor="ctr">
                <a:spAutoFit/>
              </a:bodyPr>
              <a:lstStyle/>
              <a:p>
                <a:pPr>
                  <a:defRPr sz="1200">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Feuil2!$B$1:$D$1</c:f>
              <c:strCache>
                <c:ptCount val="3"/>
                <c:pt idx="0">
                  <c:v>confortable</c:v>
                </c:pt>
                <c:pt idx="1">
                  <c:v>bien</c:v>
                </c:pt>
                <c:pt idx="2">
                  <c:v>inconfortable</c:v>
                </c:pt>
              </c:strCache>
            </c:strRef>
          </c:cat>
          <c:val>
            <c:numRef>
              <c:f>Feuil2!$B$3:$D$3</c:f>
              <c:numCache>
                <c:formatCode>General</c:formatCode>
                <c:ptCount val="3"/>
                <c:pt idx="0">
                  <c:v>0</c:v>
                </c:pt>
                <c:pt idx="1">
                  <c:v>5</c:v>
                </c:pt>
                <c:pt idx="2">
                  <c:v>0</c:v>
                </c:pt>
              </c:numCache>
            </c:numRef>
          </c:val>
          <c:extLst>
            <c:ext xmlns:c16="http://schemas.microsoft.com/office/drawing/2014/chart" uri="{C3380CC4-5D6E-409C-BE32-E72D297353CC}">
              <c16:uniqueId val="{00000003-1073-4BF2-97E8-CAA5EFCEE6B3}"/>
            </c:ext>
          </c:extLst>
        </c:ser>
        <c:ser>
          <c:idx val="2"/>
          <c:order val="2"/>
          <c:tx>
            <c:strRef>
              <c:f>Feuil2!$A$4</c:f>
              <c:strCache>
                <c:ptCount val="1"/>
                <c:pt idx="0">
                  <c:v>tung</c:v>
                </c:pt>
              </c:strCache>
            </c:strRef>
          </c:tx>
          <c:spPr>
            <a:solidFill>
              <a:srgbClr val="FF0000"/>
            </a:solidFill>
          </c:spPr>
          <c:invertIfNegative val="0"/>
          <c:dLbls>
            <c:spPr>
              <a:noFill/>
              <a:ln>
                <a:noFill/>
              </a:ln>
              <a:effectLst/>
            </c:spPr>
            <c:txPr>
              <a:bodyPr wrap="square" lIns="38100" tIns="19050" rIns="38100" bIns="19050" anchor="ctr">
                <a:spAutoFit/>
              </a:bodyPr>
              <a:lstStyle/>
              <a:p>
                <a:pPr>
                  <a:defRPr sz="1200">
                    <a:solidFill>
                      <a:schemeClr val="bg1"/>
                    </a:solidFill>
                    <a:latin typeface="Arial Black" panose="020B0A04020102020204" pitchFamily="34" charset="0"/>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Feuil2!$B$1:$D$1</c:f>
              <c:strCache>
                <c:ptCount val="3"/>
                <c:pt idx="0">
                  <c:v>confortable</c:v>
                </c:pt>
                <c:pt idx="1">
                  <c:v>bien</c:v>
                </c:pt>
                <c:pt idx="2">
                  <c:v>inconfortable</c:v>
                </c:pt>
              </c:strCache>
            </c:strRef>
          </c:cat>
          <c:val>
            <c:numRef>
              <c:f>Feuil2!$B$4:$D$4</c:f>
              <c:numCache>
                <c:formatCode>General</c:formatCode>
                <c:ptCount val="3"/>
                <c:pt idx="0">
                  <c:v>0</c:v>
                </c:pt>
                <c:pt idx="1">
                  <c:v>0</c:v>
                </c:pt>
                <c:pt idx="2">
                  <c:v>5</c:v>
                </c:pt>
              </c:numCache>
            </c:numRef>
          </c:val>
          <c:extLst>
            <c:ext xmlns:c16="http://schemas.microsoft.com/office/drawing/2014/chart" uri="{C3380CC4-5D6E-409C-BE32-E72D297353CC}">
              <c16:uniqueId val="{00000004-1073-4BF2-97E8-CAA5EFCEE6B3}"/>
            </c:ext>
          </c:extLst>
        </c:ser>
        <c:dLbls>
          <c:showLegendKey val="0"/>
          <c:showVal val="1"/>
          <c:showCatName val="0"/>
          <c:showSerName val="0"/>
          <c:showPercent val="0"/>
          <c:showBubbleSize val="0"/>
        </c:dLbls>
        <c:gapWidth val="150"/>
        <c:shape val="box"/>
        <c:axId val="-874908848"/>
        <c:axId val="-874919184"/>
        <c:axId val="0"/>
      </c:bar3DChart>
      <c:catAx>
        <c:axId val="-874908848"/>
        <c:scaling>
          <c:orientation val="minMax"/>
        </c:scaling>
        <c:delete val="0"/>
        <c:axPos val="b"/>
        <c:numFmt formatCode="General" sourceLinked="0"/>
        <c:majorTickMark val="none"/>
        <c:minorTickMark val="none"/>
        <c:tickLblPos val="nextTo"/>
        <c:txPr>
          <a:bodyPr/>
          <a:lstStyle/>
          <a:p>
            <a:pPr>
              <a:defRPr sz="1100">
                <a:solidFill>
                  <a:schemeClr val="bg1"/>
                </a:solidFill>
                <a:latin typeface="Arial Black" panose="020B0A04020102020204" pitchFamily="34" charset="0"/>
              </a:defRPr>
            </a:pPr>
            <a:endParaRPr lang="fr-FR"/>
          </a:p>
        </c:txPr>
        <c:crossAx val="-874919184"/>
        <c:crosses val="autoZero"/>
        <c:auto val="1"/>
        <c:lblAlgn val="ctr"/>
        <c:lblOffset val="100"/>
        <c:noMultiLvlLbl val="0"/>
      </c:catAx>
      <c:valAx>
        <c:axId val="-874919184"/>
        <c:scaling>
          <c:orientation val="minMax"/>
        </c:scaling>
        <c:delete val="1"/>
        <c:axPos val="l"/>
        <c:numFmt formatCode="General" sourceLinked="1"/>
        <c:majorTickMark val="none"/>
        <c:minorTickMark val="none"/>
        <c:tickLblPos val="nextTo"/>
        <c:crossAx val="-874908848"/>
        <c:crosses val="autoZero"/>
        <c:crossBetween val="between"/>
      </c:valAx>
    </c:plotArea>
    <c:legend>
      <c:legendPos val="b"/>
      <c:overlay val="0"/>
      <c:txPr>
        <a:bodyPr/>
        <a:lstStyle/>
        <a:p>
          <a:pPr>
            <a:defRPr sz="1200">
              <a:solidFill>
                <a:schemeClr val="bg1"/>
              </a:solidFill>
              <a:latin typeface="Arial Black" panose="020B0A04020102020204" pitchFamily="34" charset="0"/>
            </a:defRPr>
          </a:pPr>
          <a:endParaRPr lang="fr-FR"/>
        </a:p>
      </c:txPr>
    </c:legend>
    <c:plotVisOnly val="1"/>
    <c:dispBlanksAs val="gap"/>
    <c:showDLblsOverMax val="0"/>
  </c:chart>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cdr:y>
    </cdr:from>
    <cdr:to>
      <cdr:x>0.98229</cdr:x>
      <cdr:y>1</cdr:y>
    </cdr:to>
    <cdr:sp macro="" textlink="">
      <cdr:nvSpPr>
        <cdr:cNvPr id="6" name="Rectangle 5">
          <a:extLst xmlns:a="http://schemas.openxmlformats.org/drawingml/2006/main">
            <a:ext uri="{FF2B5EF4-FFF2-40B4-BE49-F238E27FC236}">
              <a16:creationId xmlns:a16="http://schemas.microsoft.com/office/drawing/2014/main" id="{2FBBA4A8-FF66-440B-9A0A-26ABB981A979}"/>
            </a:ext>
          </a:extLst>
        </cdr:cNvPr>
        <cdr:cNvSpPr/>
      </cdr:nvSpPr>
      <cdr:spPr>
        <a:xfrm xmlns:a="http://schemas.openxmlformats.org/drawingml/2006/main">
          <a:off x="-10100184" y="-32324501"/>
          <a:ext cx="5511957" cy="4078623"/>
        </a:xfrm>
        <a:prstGeom xmlns:a="http://schemas.openxmlformats.org/drawingml/2006/main" prst="rect">
          <a:avLst/>
        </a:prstGeom>
        <a:solidFill xmlns:a="http://schemas.openxmlformats.org/drawingml/2006/main">
          <a:schemeClr val="bg1">
            <a:lumMod val="95000"/>
            <a:alpha val="25000"/>
          </a:schemeClr>
        </a:solidFill>
        <a:ln xmlns:a="http://schemas.openxmlformats.org/drawingml/2006/main">
          <a:noFill/>
        </a:ln>
        <a:effectLst xmlns:a="http://schemas.openxmlformats.org/drawingml/2006/main">
          <a:outerShdw blurRad="50800" dist="50800" dir="5400000" algn="ctr" rotWithShape="0">
            <a:srgbClr val="000000">
              <a:alpha val="0"/>
            </a:srgbClr>
          </a:outerShdw>
        </a:effectLst>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lang="fr-FR" dirty="0"/>
        </a:p>
      </cdr:txBody>
    </cdr:sp>
  </cdr:relSizeAnchor>
  <cdr:relSizeAnchor xmlns:cdr="http://schemas.openxmlformats.org/drawingml/2006/chartDrawing">
    <cdr:from>
      <cdr:x>0.47183</cdr:x>
      <cdr:y>0.7551</cdr:y>
    </cdr:from>
    <cdr:to>
      <cdr:x>0.53765</cdr:x>
      <cdr:y>0.98972</cdr:y>
    </cdr:to>
    <cdr:sp macro="" textlink="">
      <cdr:nvSpPr>
        <cdr:cNvPr id="2" name="ZoneTexte 91">
          <a:extLst xmlns:a="http://schemas.openxmlformats.org/drawingml/2006/main">
            <a:ext uri="{FF2B5EF4-FFF2-40B4-BE49-F238E27FC236}">
              <a16:creationId xmlns:a16="http://schemas.microsoft.com/office/drawing/2014/main" id="{B1EA6FBA-F5C5-E857-6AB9-38F223E5E412}"/>
            </a:ext>
          </a:extLst>
        </cdr:cNvPr>
        <cdr:cNvSpPr txBox="1"/>
      </cdr:nvSpPr>
      <cdr:spPr>
        <a:xfrm xmlns:a="http://schemas.openxmlformats.org/drawingml/2006/main" rot="5400000">
          <a:off x="2353783" y="3373578"/>
          <a:ext cx="956930" cy="3693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1800" b="1" dirty="0">
              <a:latin typeface="Times New Roman" panose="02020603050405020304" pitchFamily="18" charset="0"/>
              <a:ea typeface="Calibri" panose="020F0502020204030204" pitchFamily="34" charset="0"/>
              <a:cs typeface="Arial" panose="020B0604020202020204" pitchFamily="34" charset="0"/>
            </a:rPr>
            <a:t>LED</a:t>
          </a:r>
          <a:endParaRPr lang="fr-CH" dirty="0"/>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1</cdr:x>
      <cdr:y>1</cdr:y>
    </cdr:to>
    <cdr:sp macro="" textlink="">
      <cdr:nvSpPr>
        <cdr:cNvPr id="5" name="Rectangle 4">
          <a:extLst xmlns:a="http://schemas.openxmlformats.org/drawingml/2006/main">
            <a:ext uri="{FF2B5EF4-FFF2-40B4-BE49-F238E27FC236}">
              <a16:creationId xmlns:a16="http://schemas.microsoft.com/office/drawing/2014/main" id="{2FBBA4A8-FF66-440B-9A0A-26ABB981A979}"/>
            </a:ext>
          </a:extLst>
        </cdr:cNvPr>
        <cdr:cNvSpPr/>
      </cdr:nvSpPr>
      <cdr:spPr>
        <a:xfrm xmlns:a="http://schemas.openxmlformats.org/drawingml/2006/main">
          <a:off x="0" y="-32190099"/>
          <a:ext cx="5764793" cy="4100453"/>
        </a:xfrm>
        <a:prstGeom xmlns:a="http://schemas.openxmlformats.org/drawingml/2006/main" prst="rect">
          <a:avLst/>
        </a:prstGeom>
        <a:solidFill xmlns:a="http://schemas.openxmlformats.org/drawingml/2006/main">
          <a:schemeClr val="bg1">
            <a:lumMod val="95000"/>
            <a:alpha val="25000"/>
          </a:schemeClr>
        </a:solidFill>
        <a:ln xmlns:a="http://schemas.openxmlformats.org/drawingml/2006/main">
          <a:noFill/>
        </a:ln>
        <a:effectLst xmlns:a="http://schemas.openxmlformats.org/drawingml/2006/main">
          <a:outerShdw blurRad="50800" dist="50800" dir="5400000" algn="ctr" rotWithShape="0">
            <a:srgbClr val="000000">
              <a:alpha val="0"/>
            </a:srgbClr>
          </a:outerShdw>
        </a:effectLst>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lang="fr-FR" dirty="0"/>
        </a:p>
      </cdr:txBody>
    </cdr:sp>
  </cdr:relSizeAnchor>
  <cdr:relSizeAnchor xmlns:cdr="http://schemas.openxmlformats.org/drawingml/2006/chartDrawing">
    <cdr:from>
      <cdr:x>0.47618</cdr:x>
      <cdr:y>0.90993</cdr:y>
    </cdr:from>
    <cdr:to>
      <cdr:x>1</cdr:x>
      <cdr:y>1</cdr:y>
    </cdr:to>
    <cdr:sp macro="" textlink="">
      <cdr:nvSpPr>
        <cdr:cNvPr id="2" name="ZoneTexte 88">
          <a:extLst xmlns:a="http://schemas.openxmlformats.org/drawingml/2006/main">
            <a:ext uri="{FF2B5EF4-FFF2-40B4-BE49-F238E27FC236}">
              <a16:creationId xmlns:a16="http://schemas.microsoft.com/office/drawing/2014/main" id="{462FAC2F-1CB2-4E21-7C30-0F74BECACBFB}"/>
            </a:ext>
          </a:extLst>
        </cdr:cNvPr>
        <cdr:cNvSpPr txBox="1"/>
      </cdr:nvSpPr>
      <cdr:spPr>
        <a:xfrm xmlns:a="http://schemas.openxmlformats.org/drawingml/2006/main">
          <a:off x="13508460" y="36042041"/>
          <a:ext cx="3019739" cy="3693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l"/>
          <a:r>
            <a:rPr lang="en-US" b="1" i="0" dirty="0">
              <a:solidFill>
                <a:srgbClr val="27251E"/>
              </a:solidFill>
              <a:effectLst/>
              <a:latin typeface="Times New Roman" panose="02020603050405020304" pitchFamily="18" charset="0"/>
              <a:cs typeface="Times New Roman" panose="02020603050405020304" pitchFamily="18" charset="0"/>
            </a:rPr>
            <a:t>Near visual acuity below P2</a:t>
          </a:r>
          <a:endParaRPr lang="en-US" b="0" i="0" dirty="0">
            <a:solidFill>
              <a:srgbClr val="27251E"/>
            </a:solidFill>
            <a:effectLst/>
            <a:latin typeface="Times New Roman" panose="02020603050405020304" pitchFamily="18" charset="0"/>
            <a:cs typeface="Times New Roman" panose="02020603050405020304" pitchFamily="18" charset="0"/>
          </a:endParaRPr>
        </a:p>
      </cdr:txBody>
    </cdr:sp>
  </cdr:relSizeAnchor>
  <cdr:relSizeAnchor xmlns:cdr="http://schemas.openxmlformats.org/drawingml/2006/chartDrawing">
    <cdr:from>
      <cdr:x>0.06134</cdr:x>
      <cdr:y>0.76792</cdr:y>
    </cdr:from>
    <cdr:to>
      <cdr:x>0.12541</cdr:x>
      <cdr:y>0.94802</cdr:y>
    </cdr:to>
    <cdr:sp macro="" textlink="">
      <cdr:nvSpPr>
        <cdr:cNvPr id="3" name="ZoneTexte 90">
          <a:extLst xmlns:a="http://schemas.openxmlformats.org/drawingml/2006/main">
            <a:ext uri="{FF2B5EF4-FFF2-40B4-BE49-F238E27FC236}">
              <a16:creationId xmlns:a16="http://schemas.microsoft.com/office/drawing/2014/main" id="{96A1E610-4604-96E3-4932-037A235C39E1}"/>
            </a:ext>
          </a:extLst>
        </cdr:cNvPr>
        <cdr:cNvSpPr txBox="1"/>
      </cdr:nvSpPr>
      <cdr:spPr>
        <a:xfrm xmlns:a="http://schemas.openxmlformats.org/drawingml/2006/main" rot="5400000">
          <a:off x="169054" y="3333391"/>
          <a:ext cx="738498" cy="3693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cdr:txBody>
    </cdr:sp>
  </cdr:relSizeAnchor>
  <cdr:relSizeAnchor xmlns:cdr="http://schemas.openxmlformats.org/drawingml/2006/chartDrawing">
    <cdr:from>
      <cdr:x>0.45889</cdr:x>
      <cdr:y>0.76663</cdr:y>
    </cdr:from>
    <cdr:to>
      <cdr:x>0.52295</cdr:x>
      <cdr:y>1</cdr:y>
    </cdr:to>
    <cdr:sp macro="" textlink="">
      <cdr:nvSpPr>
        <cdr:cNvPr id="6" name="ZoneTexte 91">
          <a:extLst xmlns:a="http://schemas.openxmlformats.org/drawingml/2006/main">
            <a:ext uri="{FF2B5EF4-FFF2-40B4-BE49-F238E27FC236}">
              <a16:creationId xmlns:a16="http://schemas.microsoft.com/office/drawing/2014/main" id="{B1EA6FBA-F5C5-E857-6AB9-38F223E5E412}"/>
            </a:ext>
          </a:extLst>
        </cdr:cNvPr>
        <cdr:cNvSpPr txBox="1"/>
      </cdr:nvSpPr>
      <cdr:spPr>
        <a:xfrm xmlns:a="http://schemas.openxmlformats.org/drawingml/2006/main" rot="5400000">
          <a:off x="2351579" y="3437322"/>
          <a:ext cx="956930" cy="3693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1800" b="1" dirty="0">
              <a:latin typeface="Times New Roman" panose="02020603050405020304" pitchFamily="18" charset="0"/>
              <a:ea typeface="Calibri" panose="020F0502020204030204" pitchFamily="34" charset="0"/>
              <a:cs typeface="Arial" panose="020B0604020202020204" pitchFamily="34" charset="0"/>
            </a:rPr>
            <a:t>LED</a:t>
          </a:r>
          <a:endParaRPr lang="fr-CH" dirty="0"/>
        </a:p>
      </cdr:txBody>
    </cdr:sp>
  </cdr:relSizeAnchor>
  <cdr:relSizeAnchor xmlns:cdr="http://schemas.openxmlformats.org/drawingml/2006/chartDrawing">
    <cdr:from>
      <cdr:x>0.86251</cdr:x>
      <cdr:y>0.74948</cdr:y>
    </cdr:from>
    <cdr:to>
      <cdr:x>0.92658</cdr:x>
      <cdr:y>0.99466</cdr:y>
    </cdr:to>
    <cdr:sp macro="" textlink="">
      <cdr:nvSpPr>
        <cdr:cNvPr id="7" name="ZoneTexte 92">
          <a:extLst xmlns:a="http://schemas.openxmlformats.org/drawingml/2006/main">
            <a:ext uri="{FF2B5EF4-FFF2-40B4-BE49-F238E27FC236}">
              <a16:creationId xmlns:a16="http://schemas.microsoft.com/office/drawing/2014/main" id="{8F33963C-4B86-BD86-6509-FBD37E1F2F7B}"/>
            </a:ext>
          </a:extLst>
        </cdr:cNvPr>
        <cdr:cNvSpPr txBox="1"/>
      </cdr:nvSpPr>
      <cdr:spPr>
        <a:xfrm xmlns:a="http://schemas.openxmlformats.org/drawingml/2006/main" rot="5400000">
          <a:off x="4654190" y="3391224"/>
          <a:ext cx="1005331" cy="3693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cdr:txBody>
    </cdr:sp>
  </cdr:relSizeAnchor>
</c:userShapes>
</file>

<file path=ppt/drawings/drawing3.xml><?xml version="1.0" encoding="utf-8"?>
<c:userShapes xmlns:c="http://schemas.openxmlformats.org/drawingml/2006/chart">
  <cdr:relSizeAnchor xmlns:cdr="http://schemas.openxmlformats.org/drawingml/2006/chartDrawing">
    <cdr:from>
      <cdr:x>0</cdr:x>
      <cdr:y>0</cdr:y>
    </cdr:from>
    <cdr:to>
      <cdr:x>1</cdr:x>
      <cdr:y>1</cdr:y>
    </cdr:to>
    <cdr:sp macro="" textlink="">
      <cdr:nvSpPr>
        <cdr:cNvPr id="6" name="Rectangle 5">
          <a:extLst xmlns:a="http://schemas.openxmlformats.org/drawingml/2006/main">
            <a:ext uri="{FF2B5EF4-FFF2-40B4-BE49-F238E27FC236}">
              <a16:creationId xmlns:a16="http://schemas.microsoft.com/office/drawing/2014/main" id="{56AC4C01-30EE-4461-B955-63E167C3A3B8}"/>
            </a:ext>
          </a:extLst>
        </cdr:cNvPr>
        <cdr:cNvSpPr/>
      </cdr:nvSpPr>
      <cdr:spPr>
        <a:xfrm xmlns:a="http://schemas.openxmlformats.org/drawingml/2006/main">
          <a:off x="-10214957" y="0"/>
          <a:ext cx="6172632" cy="4443503"/>
        </a:xfrm>
        <a:prstGeom xmlns:a="http://schemas.openxmlformats.org/drawingml/2006/main" prst="rect">
          <a:avLst/>
        </a:prstGeom>
        <a:solidFill xmlns:a="http://schemas.openxmlformats.org/drawingml/2006/main">
          <a:schemeClr val="bg1">
            <a:lumMod val="95000"/>
            <a:alpha val="25000"/>
          </a:schemeClr>
        </a:solidFill>
        <a:ln xmlns:a="http://schemas.openxmlformats.org/drawingml/2006/main">
          <a:noFill/>
        </a:ln>
        <a:effectLst xmlns:a="http://schemas.openxmlformats.org/drawingml/2006/main">
          <a:outerShdw blurRad="50800" dist="50800" dir="5400000" algn="ctr" rotWithShape="0">
            <a:srgbClr val="000000">
              <a:alpha val="0"/>
            </a:srgbClr>
          </a:outerShdw>
        </a:effectLst>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lang="fr-FR" dirty="0"/>
        </a:p>
      </cdr:txBody>
    </cdr: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1</cdr:x>
      <cdr:y>1</cdr:y>
    </cdr:to>
    <cdr:sp macro="" textlink="">
      <cdr:nvSpPr>
        <cdr:cNvPr id="9" name="Rectangle 8">
          <a:extLst xmlns:a="http://schemas.openxmlformats.org/drawingml/2006/main">
            <a:ext uri="{FF2B5EF4-FFF2-40B4-BE49-F238E27FC236}">
              <a16:creationId xmlns:a16="http://schemas.microsoft.com/office/drawing/2014/main" id="{D5E4A8B1-52C1-4AE8-8D33-661B354765B5}"/>
            </a:ext>
          </a:extLst>
        </cdr:cNvPr>
        <cdr:cNvSpPr/>
      </cdr:nvSpPr>
      <cdr:spPr>
        <a:xfrm xmlns:a="http://schemas.openxmlformats.org/drawingml/2006/main">
          <a:off x="-15773381" y="0"/>
          <a:ext cx="5764793" cy="4211674"/>
        </a:xfrm>
        <a:prstGeom xmlns:a="http://schemas.openxmlformats.org/drawingml/2006/main" prst="rect">
          <a:avLst/>
        </a:prstGeom>
        <a:solidFill xmlns:a="http://schemas.openxmlformats.org/drawingml/2006/main">
          <a:schemeClr val="bg1">
            <a:lumMod val="95000"/>
            <a:alpha val="25000"/>
          </a:schemeClr>
        </a:solidFill>
        <a:ln xmlns:a="http://schemas.openxmlformats.org/drawingml/2006/main">
          <a:noFill/>
        </a:ln>
        <a:effectLst xmlns:a="http://schemas.openxmlformats.org/drawingml/2006/main">
          <a:outerShdw blurRad="50800" dist="50800" dir="5400000" algn="ctr" rotWithShape="0">
            <a:srgbClr val="000000">
              <a:alpha val="0"/>
            </a:srgbClr>
          </a:outerShdw>
        </a:effectLst>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lang="fr-FR" dirty="0"/>
        </a:p>
      </cdr:txBody>
    </cdr:sp>
  </cdr:relSizeAnchor>
  <cdr:relSizeAnchor xmlns:cdr="http://schemas.openxmlformats.org/drawingml/2006/chartDrawing">
    <cdr:from>
      <cdr:x>0.13134</cdr:x>
      <cdr:y>0.68438</cdr:y>
    </cdr:from>
    <cdr:to>
      <cdr:x>0.19541</cdr:x>
      <cdr:y>0.85973</cdr:y>
    </cdr:to>
    <cdr:sp macro="" textlink="">
      <cdr:nvSpPr>
        <cdr:cNvPr id="2" name="ZoneTexte 63">
          <a:extLst xmlns:a="http://schemas.openxmlformats.org/drawingml/2006/main">
            <a:ext uri="{FF2B5EF4-FFF2-40B4-BE49-F238E27FC236}">
              <a16:creationId xmlns:a16="http://schemas.microsoft.com/office/drawing/2014/main" id="{4CDB2A23-67F4-0769-D202-BABC37DA9691}"/>
            </a:ext>
          </a:extLst>
        </cdr:cNvPr>
        <cdr:cNvSpPr txBox="1"/>
      </cdr:nvSpPr>
      <cdr:spPr>
        <a:xfrm xmlns:a="http://schemas.openxmlformats.org/drawingml/2006/main" rot="5400000">
          <a:off x="572578" y="3066979"/>
          <a:ext cx="738498" cy="369332"/>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cdr:txBody>
    </cdr:sp>
  </cdr:relSizeAnchor>
</c:userShapes>
</file>

<file path=ppt/drawings/drawing5.xml><?xml version="1.0" encoding="utf-8"?>
<c:userShapes xmlns:c="http://schemas.openxmlformats.org/drawingml/2006/chart">
  <cdr:relSizeAnchor xmlns:cdr="http://schemas.openxmlformats.org/drawingml/2006/chartDrawing">
    <cdr:from>
      <cdr:x>0.00632</cdr:x>
      <cdr:y>0</cdr:y>
    </cdr:from>
    <cdr:to>
      <cdr:x>1</cdr:x>
      <cdr:y>1</cdr:y>
    </cdr:to>
    <cdr:sp macro="" textlink="">
      <cdr:nvSpPr>
        <cdr:cNvPr id="5" name="Rectangle 4">
          <a:extLst xmlns:a="http://schemas.openxmlformats.org/drawingml/2006/main">
            <a:ext uri="{FF2B5EF4-FFF2-40B4-BE49-F238E27FC236}">
              <a16:creationId xmlns:a16="http://schemas.microsoft.com/office/drawing/2014/main" id="{84863A38-626B-4F6C-8C19-B16DEF0050EC}"/>
            </a:ext>
          </a:extLst>
        </cdr:cNvPr>
        <cdr:cNvSpPr/>
      </cdr:nvSpPr>
      <cdr:spPr>
        <a:xfrm xmlns:a="http://schemas.openxmlformats.org/drawingml/2006/main">
          <a:off x="34817" y="0"/>
          <a:ext cx="5474187" cy="3306679"/>
        </a:xfrm>
        <a:prstGeom xmlns:a="http://schemas.openxmlformats.org/drawingml/2006/main" prst="rect">
          <a:avLst/>
        </a:prstGeom>
        <a:solidFill xmlns:a="http://schemas.openxmlformats.org/drawingml/2006/main">
          <a:schemeClr val="bg1">
            <a:lumMod val="95000"/>
            <a:alpha val="25000"/>
          </a:schemeClr>
        </a:solidFill>
        <a:ln xmlns:a="http://schemas.openxmlformats.org/drawingml/2006/main">
          <a:noFill/>
        </a:ln>
        <a:effectLst xmlns:a="http://schemas.openxmlformats.org/drawingml/2006/main">
          <a:outerShdw blurRad="50800" dist="50800" dir="5400000" algn="ctr" rotWithShape="0">
            <a:srgbClr val="000000">
              <a:alpha val="0"/>
            </a:srgbClr>
          </a:outerShdw>
        </a:effectLst>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lang="fr-FR" dirty="0"/>
        </a:p>
      </cdr:txBody>
    </cdr:sp>
  </cdr:relSizeAnchor>
</c:userShapes>
</file>

<file path=ppt/drawings/drawing6.xml><?xml version="1.0" encoding="utf-8"?>
<c:userShapes xmlns:c="http://schemas.openxmlformats.org/drawingml/2006/chart">
  <cdr:relSizeAnchor xmlns:cdr="http://schemas.openxmlformats.org/drawingml/2006/chartDrawing">
    <cdr:from>
      <cdr:x>0</cdr:x>
      <cdr:y>0</cdr:y>
    </cdr:from>
    <cdr:to>
      <cdr:x>0.99368</cdr:x>
      <cdr:y>1</cdr:y>
    </cdr:to>
    <cdr:sp macro="" textlink="">
      <cdr:nvSpPr>
        <cdr:cNvPr id="6" name="Rectangle 5">
          <a:extLst xmlns:a="http://schemas.openxmlformats.org/drawingml/2006/main">
            <a:ext uri="{FF2B5EF4-FFF2-40B4-BE49-F238E27FC236}">
              <a16:creationId xmlns:a16="http://schemas.microsoft.com/office/drawing/2014/main" id="{84863A38-626B-4F6C-8C19-B16DEF0050EC}"/>
            </a:ext>
          </a:extLst>
        </cdr:cNvPr>
        <cdr:cNvSpPr/>
      </cdr:nvSpPr>
      <cdr:spPr>
        <a:xfrm xmlns:a="http://schemas.openxmlformats.org/drawingml/2006/main">
          <a:off x="-22295597" y="-36801643"/>
          <a:ext cx="5633576" cy="3306679"/>
        </a:xfrm>
        <a:prstGeom xmlns:a="http://schemas.openxmlformats.org/drawingml/2006/main" prst="rect">
          <a:avLst/>
        </a:prstGeom>
        <a:solidFill xmlns:a="http://schemas.openxmlformats.org/drawingml/2006/main">
          <a:schemeClr val="bg1">
            <a:lumMod val="95000"/>
            <a:alpha val="25000"/>
          </a:schemeClr>
        </a:solidFill>
        <a:ln xmlns:a="http://schemas.openxmlformats.org/drawingml/2006/main">
          <a:noFill/>
        </a:ln>
        <a:effectLst xmlns:a="http://schemas.openxmlformats.org/drawingml/2006/main">
          <a:outerShdw blurRad="50800" dist="50800" dir="5400000" algn="ctr" rotWithShape="0">
            <a:srgbClr val="000000">
              <a:alpha val="0"/>
            </a:srgbClr>
          </a:outerShdw>
        </a:effectLst>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endParaRPr lang="fr-FR" dirty="0"/>
        </a:p>
      </cdr:txBody>
    </cdr:sp>
  </cdr:relSizeAnchor>
</c:userShapes>
</file>

<file path=ppt/drawings/drawing7.xml><?xml version="1.0" encoding="utf-8"?>
<c:userShapes xmlns:c="http://schemas.openxmlformats.org/drawingml/2006/chart">
  <cdr:relSizeAnchor xmlns:cdr="http://schemas.openxmlformats.org/drawingml/2006/chartDrawing">
    <cdr:from>
      <cdr:x>0</cdr:x>
      <cdr:y>0</cdr:y>
    </cdr:from>
    <cdr:to>
      <cdr:x>1</cdr:x>
      <cdr:y>1</cdr:y>
    </cdr:to>
    <cdr:sp macro="" textlink="">
      <cdr:nvSpPr>
        <cdr:cNvPr id="7" name="Rectangle 6">
          <a:extLst xmlns:a="http://schemas.openxmlformats.org/drawingml/2006/main">
            <a:ext uri="{FF2B5EF4-FFF2-40B4-BE49-F238E27FC236}">
              <a16:creationId xmlns:a16="http://schemas.microsoft.com/office/drawing/2014/main" id="{D103B4FA-F23B-41B1-A195-43AEC126D255}"/>
            </a:ext>
          </a:extLst>
        </cdr:cNvPr>
        <cdr:cNvSpPr/>
      </cdr:nvSpPr>
      <cdr:spPr>
        <a:xfrm xmlns:a="http://schemas.openxmlformats.org/drawingml/2006/main">
          <a:off x="-25415012" y="0"/>
          <a:ext cx="4975213" cy="4435814"/>
        </a:xfrm>
        <a:prstGeom xmlns:a="http://schemas.openxmlformats.org/drawingml/2006/main" prst="rect">
          <a:avLst/>
        </a:prstGeom>
        <a:solidFill xmlns:a="http://schemas.openxmlformats.org/drawingml/2006/main">
          <a:schemeClr val="bg1">
            <a:lumMod val="95000"/>
            <a:alpha val="25000"/>
          </a:schemeClr>
        </a:solidFill>
        <a:ln xmlns:a="http://schemas.openxmlformats.org/drawingml/2006/main">
          <a:noFill/>
        </a:ln>
        <a:effectLst xmlns:a="http://schemas.openxmlformats.org/drawingml/2006/main">
          <a:outerShdw blurRad="50800" dist="50800" dir="5400000" algn="ctr" rotWithShape="0">
            <a:srgbClr val="000000">
              <a:alpha val="0"/>
            </a:srgbClr>
          </a:outerShdw>
        </a:effectLst>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r>
            <a:rPr lang="fr-CH" sz="1100" b="1" i="0">
              <a:solidFill>
                <a:schemeClr val="lt1"/>
              </a:solidFill>
              <a:effectLst/>
              <a:latin typeface="+mn-lt"/>
              <a:ea typeface="+mn-ea"/>
              <a:cs typeface="+mn-cs"/>
            </a:rPr>
            <a:t>Comfortable</a:t>
          </a:r>
          <a:endParaRPr lang="fr-CH" sz="1100" b="0" i="0">
            <a:solidFill>
              <a:schemeClr val="lt1"/>
            </a:solidFill>
            <a:effectLst/>
            <a:latin typeface="+mn-lt"/>
            <a:ea typeface="+mn-ea"/>
            <a:cs typeface="+mn-cs"/>
          </a:endParaRPr>
        </a:p>
      </cdr:txBody>
    </cdr:sp>
  </cdr:relSizeAnchor>
  <cdr:relSizeAnchor xmlns:cdr="http://schemas.openxmlformats.org/drawingml/2006/chartDrawing">
    <cdr:from>
      <cdr:x>0.69881</cdr:x>
      <cdr:y>0.01135</cdr:y>
    </cdr:from>
    <cdr:to>
      <cdr:x>0.96915</cdr:x>
      <cdr:y>0.10155</cdr:y>
    </cdr:to>
    <cdr:sp macro="" textlink="">
      <cdr:nvSpPr>
        <cdr:cNvPr id="3" name="ZoneTexte 127">
          <a:extLst xmlns:a="http://schemas.openxmlformats.org/drawingml/2006/main">
            <a:ext uri="{FF2B5EF4-FFF2-40B4-BE49-F238E27FC236}">
              <a16:creationId xmlns:a16="http://schemas.microsoft.com/office/drawing/2014/main" id="{82DA47CF-03CC-E13B-C172-42E0BDFF1CC3}"/>
            </a:ext>
          </a:extLst>
        </cdr:cNvPr>
        <cdr:cNvSpPr txBox="1"/>
      </cdr:nvSpPr>
      <cdr:spPr>
        <a:xfrm xmlns:a="http://schemas.openxmlformats.org/drawingml/2006/main">
          <a:off x="4548996" y="50350"/>
          <a:ext cx="1759835" cy="400110"/>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l"/>
          <a:r>
            <a:rPr lang="fr-CH" sz="2000" b="1" dirty="0" err="1">
              <a:solidFill>
                <a:srgbClr val="27251E"/>
              </a:solidFill>
              <a:latin typeface="Times New Roman" panose="02020603050405020304" pitchFamily="18" charset="0"/>
              <a:cs typeface="Times New Roman" panose="02020603050405020304" pitchFamily="18" charset="0"/>
            </a:rPr>
            <a:t>Ic</a:t>
          </a:r>
          <a:r>
            <a:rPr lang="fr-CH" sz="2000" b="1" i="0" dirty="0" err="1">
              <a:solidFill>
                <a:srgbClr val="27251E"/>
              </a:solidFill>
              <a:effectLst/>
              <a:latin typeface="Times New Roman" panose="02020603050405020304" pitchFamily="18" charset="0"/>
              <a:cs typeface="Times New Roman" panose="02020603050405020304" pitchFamily="18" charset="0"/>
            </a:rPr>
            <a:t>omfortable</a:t>
          </a:r>
          <a:endParaRPr lang="fr-CH" sz="2000" b="0" i="0" dirty="0">
            <a:solidFill>
              <a:srgbClr val="27251E"/>
            </a:solidFill>
            <a:effectLst/>
            <a:latin typeface="Times New Roman" panose="02020603050405020304" pitchFamily="18" charset="0"/>
            <a:cs typeface="Times New Roman" panose="02020603050405020304" pitchFamily="18"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C54CF4-FCAA-438C-8FEF-80DB8DCACFD0}" type="datetimeFigureOut">
              <a:rPr lang="fr-CH" smtClean="0"/>
              <a:t>22.04.2026</a:t>
            </a:fld>
            <a:endParaRPr lang="fr-CH"/>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19496E-C923-4AE7-B3C8-C899B6077A8A}" type="slidenum">
              <a:rPr lang="fr-CH" smtClean="0"/>
              <a:t>‹N°›</a:t>
            </a:fld>
            <a:endParaRPr lang="fr-CH"/>
          </a:p>
        </p:txBody>
      </p:sp>
    </p:spTree>
    <p:extLst>
      <p:ext uri="{BB962C8B-B14F-4D97-AF65-F5344CB8AC3E}">
        <p14:creationId xmlns:p14="http://schemas.microsoft.com/office/powerpoint/2010/main" val="3626829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a:p>
            <a:endParaRPr lang="fr-CH" dirty="0"/>
          </a:p>
        </p:txBody>
      </p:sp>
      <p:sp>
        <p:nvSpPr>
          <p:cNvPr id="4" name="Espace réservé du numéro de diapositive 3"/>
          <p:cNvSpPr>
            <a:spLocks noGrp="1"/>
          </p:cNvSpPr>
          <p:nvPr>
            <p:ph type="sldNum" sz="quarter" idx="5"/>
          </p:nvPr>
        </p:nvSpPr>
        <p:spPr/>
        <p:txBody>
          <a:bodyPr/>
          <a:lstStyle/>
          <a:p>
            <a:fld id="{9619496E-C923-4AE7-B3C8-C899B6077A8A}" type="slidenum">
              <a:rPr lang="fr-CH" smtClean="0"/>
              <a:t>1</a:t>
            </a:fld>
            <a:endParaRPr lang="fr-CH"/>
          </a:p>
        </p:txBody>
      </p:sp>
    </p:spTree>
    <p:extLst>
      <p:ext uri="{BB962C8B-B14F-4D97-AF65-F5344CB8AC3E}">
        <p14:creationId xmlns:p14="http://schemas.microsoft.com/office/powerpoint/2010/main" val="3740606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fr-FR"/>
              <a:t>Modifiez le style du titre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CF649D3-B846-41AA-B1EE-423C43BC7F45}" type="datetimeFigureOut">
              <a:rPr lang="fr-CH" smtClean="0"/>
              <a:t>22.04.2026</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19F133B6-F5AA-458E-9CB3-BFC4404A4CB0}" type="slidenum">
              <a:rPr lang="fr-CH" smtClean="0"/>
              <a:t>‹N°›</a:t>
            </a:fld>
            <a:endParaRPr lang="fr-CH"/>
          </a:p>
        </p:txBody>
      </p:sp>
    </p:spTree>
    <p:extLst>
      <p:ext uri="{BB962C8B-B14F-4D97-AF65-F5344CB8AC3E}">
        <p14:creationId xmlns:p14="http://schemas.microsoft.com/office/powerpoint/2010/main" val="1741292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CF649D3-B846-41AA-B1EE-423C43BC7F45}" type="datetimeFigureOut">
              <a:rPr lang="fr-CH" smtClean="0"/>
              <a:t>22.04.2026</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19F133B6-F5AA-458E-9CB3-BFC4404A4CB0}" type="slidenum">
              <a:rPr lang="fr-CH" smtClean="0"/>
              <a:t>‹N°›</a:t>
            </a:fld>
            <a:endParaRPr lang="fr-CH"/>
          </a:p>
        </p:txBody>
      </p:sp>
    </p:spTree>
    <p:extLst>
      <p:ext uri="{BB962C8B-B14F-4D97-AF65-F5344CB8AC3E}">
        <p14:creationId xmlns:p14="http://schemas.microsoft.com/office/powerpoint/2010/main" val="697524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CF649D3-B846-41AA-B1EE-423C43BC7F45}" type="datetimeFigureOut">
              <a:rPr lang="fr-CH" smtClean="0"/>
              <a:t>22.04.2026</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19F133B6-F5AA-458E-9CB3-BFC4404A4CB0}" type="slidenum">
              <a:rPr lang="fr-CH" smtClean="0"/>
              <a:t>‹N°›</a:t>
            </a:fld>
            <a:endParaRPr lang="fr-CH"/>
          </a:p>
        </p:txBody>
      </p:sp>
    </p:spTree>
    <p:extLst>
      <p:ext uri="{BB962C8B-B14F-4D97-AF65-F5344CB8AC3E}">
        <p14:creationId xmlns:p14="http://schemas.microsoft.com/office/powerpoint/2010/main" val="449488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CF649D3-B846-41AA-B1EE-423C43BC7F45}" type="datetimeFigureOut">
              <a:rPr lang="fr-CH" smtClean="0"/>
              <a:t>22.04.2026</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19F133B6-F5AA-458E-9CB3-BFC4404A4CB0}" type="slidenum">
              <a:rPr lang="fr-CH" smtClean="0"/>
              <a:t>‹N°›</a:t>
            </a:fld>
            <a:endParaRPr lang="fr-CH"/>
          </a:p>
        </p:txBody>
      </p:sp>
    </p:spTree>
    <p:extLst>
      <p:ext uri="{BB962C8B-B14F-4D97-AF65-F5344CB8AC3E}">
        <p14:creationId xmlns:p14="http://schemas.microsoft.com/office/powerpoint/2010/main" val="1442157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fr-FR"/>
              <a:t>Modifiez le style du titre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tint val="82000"/>
                  </a:schemeClr>
                </a:solidFill>
              </a:defRPr>
            </a:lvl1pPr>
            <a:lvl2pPr marL="1513743" indent="0">
              <a:buNone/>
              <a:defRPr sz="6622">
                <a:solidFill>
                  <a:schemeClr val="tx1">
                    <a:tint val="82000"/>
                  </a:schemeClr>
                </a:solidFill>
              </a:defRPr>
            </a:lvl2pPr>
            <a:lvl3pPr marL="3027487" indent="0">
              <a:buNone/>
              <a:defRPr sz="5960">
                <a:solidFill>
                  <a:schemeClr val="tx1">
                    <a:tint val="82000"/>
                  </a:schemeClr>
                </a:solidFill>
              </a:defRPr>
            </a:lvl3pPr>
            <a:lvl4pPr marL="4541230" indent="0">
              <a:buNone/>
              <a:defRPr sz="5297">
                <a:solidFill>
                  <a:schemeClr val="tx1">
                    <a:tint val="82000"/>
                  </a:schemeClr>
                </a:solidFill>
              </a:defRPr>
            </a:lvl4pPr>
            <a:lvl5pPr marL="6054974" indent="0">
              <a:buNone/>
              <a:defRPr sz="5297">
                <a:solidFill>
                  <a:schemeClr val="tx1">
                    <a:tint val="82000"/>
                  </a:schemeClr>
                </a:solidFill>
              </a:defRPr>
            </a:lvl5pPr>
            <a:lvl6pPr marL="7568717" indent="0">
              <a:buNone/>
              <a:defRPr sz="5297">
                <a:solidFill>
                  <a:schemeClr val="tx1">
                    <a:tint val="82000"/>
                  </a:schemeClr>
                </a:solidFill>
              </a:defRPr>
            </a:lvl6pPr>
            <a:lvl7pPr marL="9082461" indent="0">
              <a:buNone/>
              <a:defRPr sz="5297">
                <a:solidFill>
                  <a:schemeClr val="tx1">
                    <a:tint val="82000"/>
                  </a:schemeClr>
                </a:solidFill>
              </a:defRPr>
            </a:lvl7pPr>
            <a:lvl8pPr marL="10596204" indent="0">
              <a:buNone/>
              <a:defRPr sz="5297">
                <a:solidFill>
                  <a:schemeClr val="tx1">
                    <a:tint val="82000"/>
                  </a:schemeClr>
                </a:solidFill>
              </a:defRPr>
            </a:lvl8pPr>
            <a:lvl9pPr marL="12109948" indent="0">
              <a:buNone/>
              <a:defRPr sz="5297">
                <a:solidFill>
                  <a:schemeClr val="tx1">
                    <a:tint val="82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CF649D3-B846-41AA-B1EE-423C43BC7F45}" type="datetimeFigureOut">
              <a:rPr lang="fr-CH" smtClean="0"/>
              <a:t>22.04.2026</a:t>
            </a:fld>
            <a:endParaRPr lang="fr-CH"/>
          </a:p>
        </p:txBody>
      </p:sp>
      <p:sp>
        <p:nvSpPr>
          <p:cNvPr id="5" name="Footer Placeholder 4"/>
          <p:cNvSpPr>
            <a:spLocks noGrp="1"/>
          </p:cNvSpPr>
          <p:nvPr>
            <p:ph type="ftr" sz="quarter" idx="11"/>
          </p:nvPr>
        </p:nvSpPr>
        <p:spPr/>
        <p:txBody>
          <a:bodyPr/>
          <a:lstStyle/>
          <a:p>
            <a:endParaRPr lang="fr-CH"/>
          </a:p>
        </p:txBody>
      </p:sp>
      <p:sp>
        <p:nvSpPr>
          <p:cNvPr id="6" name="Slide Number Placeholder 5"/>
          <p:cNvSpPr>
            <a:spLocks noGrp="1"/>
          </p:cNvSpPr>
          <p:nvPr>
            <p:ph type="sldNum" sz="quarter" idx="12"/>
          </p:nvPr>
        </p:nvSpPr>
        <p:spPr/>
        <p:txBody>
          <a:bodyPr/>
          <a:lstStyle/>
          <a:p>
            <a:fld id="{19F133B6-F5AA-458E-9CB3-BFC4404A4CB0}" type="slidenum">
              <a:rPr lang="fr-CH" smtClean="0"/>
              <a:t>‹N°›</a:t>
            </a:fld>
            <a:endParaRPr lang="fr-CH"/>
          </a:p>
        </p:txBody>
      </p:sp>
    </p:spTree>
    <p:extLst>
      <p:ext uri="{BB962C8B-B14F-4D97-AF65-F5344CB8AC3E}">
        <p14:creationId xmlns:p14="http://schemas.microsoft.com/office/powerpoint/2010/main" val="2802723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CF649D3-B846-41AA-B1EE-423C43BC7F45}" type="datetimeFigureOut">
              <a:rPr lang="fr-CH" smtClean="0"/>
              <a:t>22.04.2026</a:t>
            </a:fld>
            <a:endParaRPr lang="fr-CH"/>
          </a:p>
        </p:txBody>
      </p:sp>
      <p:sp>
        <p:nvSpPr>
          <p:cNvPr id="6" name="Footer Placeholder 5"/>
          <p:cNvSpPr>
            <a:spLocks noGrp="1"/>
          </p:cNvSpPr>
          <p:nvPr>
            <p:ph type="ftr" sz="quarter" idx="11"/>
          </p:nvPr>
        </p:nvSpPr>
        <p:spPr/>
        <p:txBody>
          <a:bodyPr/>
          <a:lstStyle/>
          <a:p>
            <a:endParaRPr lang="fr-CH"/>
          </a:p>
        </p:txBody>
      </p:sp>
      <p:sp>
        <p:nvSpPr>
          <p:cNvPr id="7" name="Slide Number Placeholder 6"/>
          <p:cNvSpPr>
            <a:spLocks noGrp="1"/>
          </p:cNvSpPr>
          <p:nvPr>
            <p:ph type="sldNum" sz="quarter" idx="12"/>
          </p:nvPr>
        </p:nvSpPr>
        <p:spPr/>
        <p:txBody>
          <a:bodyPr/>
          <a:lstStyle/>
          <a:p>
            <a:fld id="{19F133B6-F5AA-458E-9CB3-BFC4404A4CB0}" type="slidenum">
              <a:rPr lang="fr-CH" smtClean="0"/>
              <a:t>‹N°›</a:t>
            </a:fld>
            <a:endParaRPr lang="fr-CH"/>
          </a:p>
        </p:txBody>
      </p:sp>
    </p:spTree>
    <p:extLst>
      <p:ext uri="{BB962C8B-B14F-4D97-AF65-F5344CB8AC3E}">
        <p14:creationId xmlns:p14="http://schemas.microsoft.com/office/powerpoint/2010/main" val="3596540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fr-FR"/>
              <a:t>Modifiez le style du titre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fr-FR"/>
              <a:t>Cliquez pour modifier les styles du texte du masque</a:t>
            </a:r>
          </a:p>
        </p:txBody>
      </p:sp>
      <p:sp>
        <p:nvSpPr>
          <p:cNvPr id="4" name="Content Placeholder 3"/>
          <p:cNvSpPr>
            <a:spLocks noGrp="1"/>
          </p:cNvSpPr>
          <p:nvPr>
            <p:ph sz="half" idx="2"/>
          </p:nvPr>
        </p:nvSpPr>
        <p:spPr>
          <a:xfrm>
            <a:off x="2085368" y="15635264"/>
            <a:ext cx="12807832" cy="2299711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fr-FR"/>
              <a:t>Cliquez pour modifier les styles du texte du masque</a:t>
            </a:r>
          </a:p>
        </p:txBody>
      </p:sp>
      <p:sp>
        <p:nvSpPr>
          <p:cNvPr id="6" name="Content Placeholder 5"/>
          <p:cNvSpPr>
            <a:spLocks noGrp="1"/>
          </p:cNvSpPr>
          <p:nvPr>
            <p:ph sz="quarter" idx="4"/>
          </p:nvPr>
        </p:nvSpPr>
        <p:spPr>
          <a:xfrm>
            <a:off x="15326828" y="15635264"/>
            <a:ext cx="12870909" cy="2299711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CF649D3-B846-41AA-B1EE-423C43BC7F45}" type="datetimeFigureOut">
              <a:rPr lang="fr-CH" smtClean="0"/>
              <a:t>22.04.2026</a:t>
            </a:fld>
            <a:endParaRPr lang="fr-CH"/>
          </a:p>
        </p:txBody>
      </p:sp>
      <p:sp>
        <p:nvSpPr>
          <p:cNvPr id="8" name="Footer Placeholder 7"/>
          <p:cNvSpPr>
            <a:spLocks noGrp="1"/>
          </p:cNvSpPr>
          <p:nvPr>
            <p:ph type="ftr" sz="quarter" idx="11"/>
          </p:nvPr>
        </p:nvSpPr>
        <p:spPr/>
        <p:txBody>
          <a:bodyPr/>
          <a:lstStyle/>
          <a:p>
            <a:endParaRPr lang="fr-CH"/>
          </a:p>
        </p:txBody>
      </p:sp>
      <p:sp>
        <p:nvSpPr>
          <p:cNvPr id="9" name="Slide Number Placeholder 8"/>
          <p:cNvSpPr>
            <a:spLocks noGrp="1"/>
          </p:cNvSpPr>
          <p:nvPr>
            <p:ph type="sldNum" sz="quarter" idx="12"/>
          </p:nvPr>
        </p:nvSpPr>
        <p:spPr/>
        <p:txBody>
          <a:bodyPr/>
          <a:lstStyle/>
          <a:p>
            <a:fld id="{19F133B6-F5AA-458E-9CB3-BFC4404A4CB0}" type="slidenum">
              <a:rPr lang="fr-CH" smtClean="0"/>
              <a:t>‹N°›</a:t>
            </a:fld>
            <a:endParaRPr lang="fr-CH"/>
          </a:p>
        </p:txBody>
      </p:sp>
    </p:spTree>
    <p:extLst>
      <p:ext uri="{BB962C8B-B14F-4D97-AF65-F5344CB8AC3E}">
        <p14:creationId xmlns:p14="http://schemas.microsoft.com/office/powerpoint/2010/main" val="3283619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CF649D3-B846-41AA-B1EE-423C43BC7F45}" type="datetimeFigureOut">
              <a:rPr lang="fr-CH" smtClean="0"/>
              <a:t>22.04.2026</a:t>
            </a:fld>
            <a:endParaRPr lang="fr-CH"/>
          </a:p>
        </p:txBody>
      </p:sp>
      <p:sp>
        <p:nvSpPr>
          <p:cNvPr id="4" name="Footer Placeholder 3"/>
          <p:cNvSpPr>
            <a:spLocks noGrp="1"/>
          </p:cNvSpPr>
          <p:nvPr>
            <p:ph type="ftr" sz="quarter" idx="11"/>
          </p:nvPr>
        </p:nvSpPr>
        <p:spPr/>
        <p:txBody>
          <a:bodyPr/>
          <a:lstStyle/>
          <a:p>
            <a:endParaRPr lang="fr-CH"/>
          </a:p>
        </p:txBody>
      </p:sp>
      <p:sp>
        <p:nvSpPr>
          <p:cNvPr id="5" name="Slide Number Placeholder 4"/>
          <p:cNvSpPr>
            <a:spLocks noGrp="1"/>
          </p:cNvSpPr>
          <p:nvPr>
            <p:ph type="sldNum" sz="quarter" idx="12"/>
          </p:nvPr>
        </p:nvSpPr>
        <p:spPr/>
        <p:txBody>
          <a:bodyPr/>
          <a:lstStyle/>
          <a:p>
            <a:fld id="{19F133B6-F5AA-458E-9CB3-BFC4404A4CB0}" type="slidenum">
              <a:rPr lang="fr-CH" smtClean="0"/>
              <a:t>‹N°›</a:t>
            </a:fld>
            <a:endParaRPr lang="fr-CH"/>
          </a:p>
        </p:txBody>
      </p:sp>
    </p:spTree>
    <p:extLst>
      <p:ext uri="{BB962C8B-B14F-4D97-AF65-F5344CB8AC3E}">
        <p14:creationId xmlns:p14="http://schemas.microsoft.com/office/powerpoint/2010/main" val="4087239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F649D3-B846-41AA-B1EE-423C43BC7F45}" type="datetimeFigureOut">
              <a:rPr lang="fr-CH" smtClean="0"/>
              <a:t>22.04.2026</a:t>
            </a:fld>
            <a:endParaRPr lang="fr-CH"/>
          </a:p>
        </p:txBody>
      </p:sp>
      <p:sp>
        <p:nvSpPr>
          <p:cNvPr id="3" name="Footer Placeholder 2"/>
          <p:cNvSpPr>
            <a:spLocks noGrp="1"/>
          </p:cNvSpPr>
          <p:nvPr>
            <p:ph type="ftr" sz="quarter" idx="11"/>
          </p:nvPr>
        </p:nvSpPr>
        <p:spPr/>
        <p:txBody>
          <a:bodyPr/>
          <a:lstStyle/>
          <a:p>
            <a:endParaRPr lang="fr-CH"/>
          </a:p>
        </p:txBody>
      </p:sp>
      <p:sp>
        <p:nvSpPr>
          <p:cNvPr id="4" name="Slide Number Placeholder 3"/>
          <p:cNvSpPr>
            <a:spLocks noGrp="1"/>
          </p:cNvSpPr>
          <p:nvPr>
            <p:ph type="sldNum" sz="quarter" idx="12"/>
          </p:nvPr>
        </p:nvSpPr>
        <p:spPr/>
        <p:txBody>
          <a:bodyPr/>
          <a:lstStyle/>
          <a:p>
            <a:fld id="{19F133B6-F5AA-458E-9CB3-BFC4404A4CB0}" type="slidenum">
              <a:rPr lang="fr-CH" smtClean="0"/>
              <a:t>‹N°›</a:t>
            </a:fld>
            <a:endParaRPr lang="fr-CH"/>
          </a:p>
        </p:txBody>
      </p:sp>
    </p:spTree>
    <p:extLst>
      <p:ext uri="{BB962C8B-B14F-4D97-AF65-F5344CB8AC3E}">
        <p14:creationId xmlns:p14="http://schemas.microsoft.com/office/powerpoint/2010/main" val="831469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fr-FR"/>
              <a:t>Modifiez le style du titre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CF649D3-B846-41AA-B1EE-423C43BC7F45}" type="datetimeFigureOut">
              <a:rPr lang="fr-CH" smtClean="0"/>
              <a:t>22.04.2026</a:t>
            </a:fld>
            <a:endParaRPr lang="fr-CH"/>
          </a:p>
        </p:txBody>
      </p:sp>
      <p:sp>
        <p:nvSpPr>
          <p:cNvPr id="6" name="Footer Placeholder 5"/>
          <p:cNvSpPr>
            <a:spLocks noGrp="1"/>
          </p:cNvSpPr>
          <p:nvPr>
            <p:ph type="ftr" sz="quarter" idx="11"/>
          </p:nvPr>
        </p:nvSpPr>
        <p:spPr/>
        <p:txBody>
          <a:bodyPr/>
          <a:lstStyle/>
          <a:p>
            <a:endParaRPr lang="fr-CH"/>
          </a:p>
        </p:txBody>
      </p:sp>
      <p:sp>
        <p:nvSpPr>
          <p:cNvPr id="7" name="Slide Number Placeholder 6"/>
          <p:cNvSpPr>
            <a:spLocks noGrp="1"/>
          </p:cNvSpPr>
          <p:nvPr>
            <p:ph type="sldNum" sz="quarter" idx="12"/>
          </p:nvPr>
        </p:nvSpPr>
        <p:spPr/>
        <p:txBody>
          <a:bodyPr/>
          <a:lstStyle/>
          <a:p>
            <a:fld id="{19F133B6-F5AA-458E-9CB3-BFC4404A4CB0}" type="slidenum">
              <a:rPr lang="fr-CH" smtClean="0"/>
              <a:t>‹N°›</a:t>
            </a:fld>
            <a:endParaRPr lang="fr-CH"/>
          </a:p>
        </p:txBody>
      </p:sp>
    </p:spTree>
    <p:extLst>
      <p:ext uri="{BB962C8B-B14F-4D97-AF65-F5344CB8AC3E}">
        <p14:creationId xmlns:p14="http://schemas.microsoft.com/office/powerpoint/2010/main" val="1633353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fr-FR"/>
              <a:t>Modifiez le style du titre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fr-FR"/>
              <a:t>Cliquez sur l'icône pour ajouter une image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CF649D3-B846-41AA-B1EE-423C43BC7F45}" type="datetimeFigureOut">
              <a:rPr lang="fr-CH" smtClean="0"/>
              <a:t>22.04.2026</a:t>
            </a:fld>
            <a:endParaRPr lang="fr-CH"/>
          </a:p>
        </p:txBody>
      </p:sp>
      <p:sp>
        <p:nvSpPr>
          <p:cNvPr id="6" name="Footer Placeholder 5"/>
          <p:cNvSpPr>
            <a:spLocks noGrp="1"/>
          </p:cNvSpPr>
          <p:nvPr>
            <p:ph type="ftr" sz="quarter" idx="11"/>
          </p:nvPr>
        </p:nvSpPr>
        <p:spPr/>
        <p:txBody>
          <a:bodyPr/>
          <a:lstStyle/>
          <a:p>
            <a:endParaRPr lang="fr-CH"/>
          </a:p>
        </p:txBody>
      </p:sp>
      <p:sp>
        <p:nvSpPr>
          <p:cNvPr id="7" name="Slide Number Placeholder 6"/>
          <p:cNvSpPr>
            <a:spLocks noGrp="1"/>
          </p:cNvSpPr>
          <p:nvPr>
            <p:ph type="sldNum" sz="quarter" idx="12"/>
          </p:nvPr>
        </p:nvSpPr>
        <p:spPr/>
        <p:txBody>
          <a:bodyPr/>
          <a:lstStyle/>
          <a:p>
            <a:fld id="{19F133B6-F5AA-458E-9CB3-BFC4404A4CB0}" type="slidenum">
              <a:rPr lang="fr-CH" smtClean="0"/>
              <a:t>‹N°›</a:t>
            </a:fld>
            <a:endParaRPr lang="fr-CH"/>
          </a:p>
        </p:txBody>
      </p:sp>
    </p:spTree>
    <p:extLst>
      <p:ext uri="{BB962C8B-B14F-4D97-AF65-F5344CB8AC3E}">
        <p14:creationId xmlns:p14="http://schemas.microsoft.com/office/powerpoint/2010/main" val="3662537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82000"/>
                  </a:schemeClr>
                </a:solidFill>
              </a:defRPr>
            </a:lvl1pPr>
          </a:lstStyle>
          <a:p>
            <a:fld id="{4CF649D3-B846-41AA-B1EE-423C43BC7F45}" type="datetimeFigureOut">
              <a:rPr lang="fr-CH" smtClean="0"/>
              <a:t>22.04.2026</a:t>
            </a:fld>
            <a:endParaRPr lang="fr-CH"/>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82000"/>
                  </a:schemeClr>
                </a:solidFill>
              </a:defRPr>
            </a:lvl1pPr>
          </a:lstStyle>
          <a:p>
            <a:endParaRPr lang="fr-CH"/>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82000"/>
                  </a:schemeClr>
                </a:solidFill>
              </a:defRPr>
            </a:lvl1pPr>
          </a:lstStyle>
          <a:p>
            <a:fld id="{19F133B6-F5AA-458E-9CB3-BFC4404A4CB0}" type="slidenum">
              <a:rPr lang="fr-CH" smtClean="0"/>
              <a:t>‹N°›</a:t>
            </a:fld>
            <a:endParaRPr lang="fr-CH"/>
          </a:p>
        </p:txBody>
      </p:sp>
    </p:spTree>
    <p:extLst>
      <p:ext uri="{BB962C8B-B14F-4D97-AF65-F5344CB8AC3E}">
        <p14:creationId xmlns:p14="http://schemas.microsoft.com/office/powerpoint/2010/main" val="10463510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2.xml"/><Relationship Id="rId13" Type="http://schemas.openxmlformats.org/officeDocument/2006/relationships/chart" Target="../charts/chart6.xml"/><Relationship Id="rId3" Type="http://schemas.openxmlformats.org/officeDocument/2006/relationships/image" Target="../media/image1.png"/><Relationship Id="rId7" Type="http://schemas.openxmlformats.org/officeDocument/2006/relationships/chart" Target="../charts/chart1.xml"/><Relationship Id="rId12"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5.png"/><Relationship Id="rId5" Type="http://schemas.openxmlformats.org/officeDocument/2006/relationships/image" Target="../media/image3.jpg"/><Relationship Id="rId10" Type="http://schemas.openxmlformats.org/officeDocument/2006/relationships/chart" Target="../charts/chart4.xml"/><Relationship Id="rId4" Type="http://schemas.openxmlformats.org/officeDocument/2006/relationships/image" Target="../media/image2.png"/><Relationship Id="rId9" Type="http://schemas.openxmlformats.org/officeDocument/2006/relationships/chart" Target="../charts/chart3.xml"/><Relationship Id="rId14" Type="http://schemas.openxmlformats.org/officeDocument/2006/relationships/chart" Target="../charts/char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CDDA640E-3B98-C8C3-8A26-A1611FA87D52}"/>
              </a:ext>
            </a:extLst>
          </p:cNvPr>
          <p:cNvPicPr>
            <a:picLocks noChangeAspect="1"/>
          </p:cNvPicPr>
          <p:nvPr/>
        </p:nvPicPr>
        <p:blipFill>
          <a:blip r:embed="rId3"/>
          <a:stretch>
            <a:fillRect/>
          </a:stretch>
        </p:blipFill>
        <p:spPr>
          <a:xfrm>
            <a:off x="0" y="0"/>
            <a:ext cx="30275213" cy="3854669"/>
          </a:xfrm>
          <a:prstGeom prst="rect">
            <a:avLst/>
          </a:prstGeom>
        </p:spPr>
      </p:pic>
      <p:sp>
        <p:nvSpPr>
          <p:cNvPr id="7" name="ZoneTexte 6">
            <a:extLst>
              <a:ext uri="{FF2B5EF4-FFF2-40B4-BE49-F238E27FC236}">
                <a16:creationId xmlns:a16="http://schemas.microsoft.com/office/drawing/2014/main" id="{9F73E64C-20EC-A91F-E615-820EFCC4C475}"/>
              </a:ext>
            </a:extLst>
          </p:cNvPr>
          <p:cNvSpPr txBox="1"/>
          <p:nvPr/>
        </p:nvSpPr>
        <p:spPr>
          <a:xfrm>
            <a:off x="1591726" y="3854669"/>
            <a:ext cx="27091759" cy="3186000"/>
          </a:xfrm>
          <a:prstGeom prst="rect">
            <a:avLst/>
          </a:prstGeom>
          <a:noFill/>
        </p:spPr>
        <p:txBody>
          <a:bodyPr wrap="square">
            <a:spAutoFit/>
          </a:bodyPr>
          <a:lstStyle/>
          <a:p>
            <a:pPr algn="ctr">
              <a:lnSpc>
                <a:spcPct val="200000"/>
              </a:lnSpc>
              <a:spcAft>
                <a:spcPts val="600"/>
              </a:spcAft>
            </a:pPr>
            <a:r>
              <a:rPr lang="en-US" sz="5400" b="1" kern="0" dirty="0">
                <a:solidFill>
                  <a:srgbClr val="1F1F1F"/>
                </a:solidFill>
                <a:latin typeface="Times New Roman" panose="02020603050405020304" pitchFamily="18" charset="0"/>
                <a:ea typeface="Times New Roman" panose="02020603050405020304" pitchFamily="18" charset="0"/>
                <a:cs typeface="Arial" panose="020B0604020202020204" pitchFamily="34" charset="0"/>
              </a:rPr>
              <a:t>VISUAL FUNCTION, EYE STRAIN, AND DRY EYE SYMPTOMS IN PRESBYOPES: THE IMPACT OF LIGHTING DURING SUSTAINED READING</a:t>
            </a:r>
            <a:r>
              <a:rPr lang="en-US" sz="5400" b="1" kern="100" dirty="0">
                <a:latin typeface="Times New Roman" panose="02020603050405020304" pitchFamily="18" charset="0"/>
                <a:ea typeface="Aptos" panose="020B0004020202020204" pitchFamily="34" charset="0"/>
                <a:cs typeface="Arial" panose="020B0604020202020204" pitchFamily="34" charset="0"/>
              </a:rPr>
              <a:t> </a:t>
            </a:r>
            <a:endParaRPr lang="fr-CH" sz="5400" b="1" kern="100" dirty="0">
              <a:latin typeface="Aptos" panose="020B0004020202020204" pitchFamily="34" charset="0"/>
              <a:ea typeface="Aptos" panose="020B0004020202020204" pitchFamily="34" charset="0"/>
              <a:cs typeface="Arial" panose="020B0604020202020204" pitchFamily="34" charset="0"/>
            </a:endParaRPr>
          </a:p>
        </p:txBody>
      </p:sp>
      <p:sp>
        <p:nvSpPr>
          <p:cNvPr id="11" name="ZoneTexte 10">
            <a:extLst>
              <a:ext uri="{FF2B5EF4-FFF2-40B4-BE49-F238E27FC236}">
                <a16:creationId xmlns:a16="http://schemas.microsoft.com/office/drawing/2014/main" id="{B5A8C5D0-F4A4-ACDD-4DDF-B6543DD15B74}"/>
              </a:ext>
            </a:extLst>
          </p:cNvPr>
          <p:cNvSpPr txBox="1"/>
          <p:nvPr/>
        </p:nvSpPr>
        <p:spPr>
          <a:xfrm>
            <a:off x="2955851" y="7386172"/>
            <a:ext cx="24688800" cy="646331"/>
          </a:xfrm>
          <a:prstGeom prst="rect">
            <a:avLst/>
          </a:prstGeom>
          <a:noFill/>
        </p:spPr>
        <p:txBody>
          <a:bodyPr wrap="square">
            <a:spAutoFit/>
          </a:bodyPr>
          <a:lstStyle/>
          <a:p>
            <a:r>
              <a:rPr lang="en-US" sz="3600" b="1" u="sng" dirty="0">
                <a:effectLst/>
                <a:latin typeface="Times New Roman" panose="02020603050405020304" pitchFamily="18" charset="0"/>
                <a:ea typeface="Aptos" panose="020B0004020202020204" pitchFamily="34" charset="0"/>
              </a:rPr>
              <a:t>Kheira-</a:t>
            </a:r>
            <a:r>
              <a:rPr lang="en-US" sz="3600" b="1" u="sng" dirty="0" err="1">
                <a:effectLst/>
                <a:latin typeface="Times New Roman" panose="02020603050405020304" pitchFamily="18" charset="0"/>
                <a:ea typeface="Aptos" panose="020B0004020202020204" pitchFamily="34" charset="0"/>
              </a:rPr>
              <a:t>Kefif</a:t>
            </a:r>
            <a:r>
              <a:rPr lang="en-US" sz="3600" b="1" dirty="0">
                <a:effectLst/>
                <a:latin typeface="Times New Roman" panose="02020603050405020304" pitchFamily="18" charset="0"/>
                <a:ea typeface="Aptos" panose="020B0004020202020204" pitchFamily="34" charset="0"/>
              </a:rPr>
              <a:t>*</a:t>
            </a:r>
            <a:r>
              <a:rPr lang="en-US" sz="3600" b="1" baseline="30000" dirty="0">
                <a:effectLst/>
                <a:latin typeface="Times New Roman" panose="02020603050405020304" pitchFamily="18" charset="0"/>
                <a:ea typeface="Aptos" panose="020B0004020202020204" pitchFamily="34" charset="0"/>
              </a:rPr>
              <a:t>1</a:t>
            </a:r>
            <a:r>
              <a:rPr lang="en-US" sz="3600" b="1" dirty="0">
                <a:effectLst/>
                <a:latin typeface="Times New Roman" panose="02020603050405020304" pitchFamily="18" charset="0"/>
                <a:ea typeface="Aptos" panose="020B0004020202020204" pitchFamily="34" charset="0"/>
              </a:rPr>
              <a:t>, Radja-Khatir</a:t>
            </a:r>
            <a:r>
              <a:rPr lang="en-US" sz="3600" b="1" baseline="30000" dirty="0">
                <a:effectLst/>
                <a:latin typeface="Times New Roman" panose="02020603050405020304" pitchFamily="18" charset="0"/>
                <a:ea typeface="Aptos" panose="020B0004020202020204" pitchFamily="34" charset="0"/>
              </a:rPr>
              <a:t>2</a:t>
            </a:r>
            <a:r>
              <a:rPr lang="en-US" sz="3600" b="1" dirty="0">
                <a:effectLst/>
                <a:latin typeface="Times New Roman" panose="02020603050405020304" pitchFamily="18" charset="0"/>
                <a:ea typeface="Aptos" panose="020B0004020202020204" pitchFamily="34" charset="0"/>
              </a:rPr>
              <a:t>, Yacine-Chibane</a:t>
            </a:r>
            <a:r>
              <a:rPr lang="en-US" sz="3600" b="1" baseline="30000" dirty="0">
                <a:effectLst/>
                <a:latin typeface="Times New Roman" panose="02020603050405020304" pitchFamily="18" charset="0"/>
                <a:ea typeface="Aptos" panose="020B0004020202020204" pitchFamily="34" charset="0"/>
              </a:rPr>
              <a:t>1</a:t>
            </a:r>
            <a:r>
              <a:rPr lang="en-US" sz="3600" b="1" dirty="0">
                <a:effectLst/>
                <a:latin typeface="Times New Roman" panose="02020603050405020304" pitchFamily="18" charset="0"/>
                <a:ea typeface="Aptos" panose="020B0004020202020204" pitchFamily="34" charset="0"/>
              </a:rPr>
              <a:t>,</a:t>
            </a:r>
            <a:r>
              <a:rPr lang="en-US" sz="3600" b="1" baseline="30000" dirty="0">
                <a:effectLst/>
                <a:latin typeface="Times New Roman" panose="02020603050405020304" pitchFamily="18" charset="0"/>
                <a:ea typeface="Aptos" panose="020B0004020202020204" pitchFamily="34" charset="0"/>
              </a:rPr>
              <a:t> </a:t>
            </a:r>
            <a:r>
              <a:rPr lang="en-US" sz="3600" b="1" dirty="0">
                <a:effectLst/>
                <a:latin typeface="Times New Roman" panose="02020603050405020304" pitchFamily="18" charset="0"/>
                <a:ea typeface="Aptos" panose="020B0004020202020204" pitchFamily="34" charset="0"/>
              </a:rPr>
              <a:t>Imene-Telli</a:t>
            </a:r>
            <a:r>
              <a:rPr lang="en-US" sz="3600" b="1" baseline="30000" dirty="0">
                <a:effectLst/>
                <a:latin typeface="Times New Roman" panose="02020603050405020304" pitchFamily="18" charset="0"/>
                <a:ea typeface="Aptos" panose="020B0004020202020204" pitchFamily="34" charset="0"/>
              </a:rPr>
              <a:t>1</a:t>
            </a:r>
            <a:r>
              <a:rPr lang="en-US" sz="3600" b="1" dirty="0">
                <a:effectLst/>
                <a:latin typeface="Times New Roman" panose="02020603050405020304" pitchFamily="18" charset="0"/>
                <a:ea typeface="Aptos" panose="020B0004020202020204" pitchFamily="34" charset="0"/>
              </a:rPr>
              <a:t>, Aicha-Kefif</a:t>
            </a:r>
            <a:r>
              <a:rPr lang="en-US" sz="3600" b="1" baseline="30000" dirty="0">
                <a:effectLst/>
                <a:latin typeface="Times New Roman" panose="02020603050405020304" pitchFamily="18" charset="0"/>
                <a:ea typeface="Aptos" panose="020B0004020202020204" pitchFamily="34" charset="0"/>
              </a:rPr>
              <a:t>3</a:t>
            </a:r>
            <a:r>
              <a:rPr lang="en-US" sz="3600" b="1" dirty="0">
                <a:effectLst/>
                <a:latin typeface="Times New Roman" panose="02020603050405020304" pitchFamily="18" charset="0"/>
                <a:ea typeface="Aptos" panose="020B0004020202020204" pitchFamily="34" charset="0"/>
              </a:rPr>
              <a:t>, Kouider-Driss-Khodja</a:t>
            </a:r>
            <a:r>
              <a:rPr lang="en-US" sz="3600" b="1" baseline="30000" dirty="0">
                <a:effectLst/>
                <a:latin typeface="Times New Roman" panose="02020603050405020304" pitchFamily="18" charset="0"/>
                <a:ea typeface="Aptos" panose="020B0004020202020204" pitchFamily="34" charset="0"/>
              </a:rPr>
              <a:t>1</a:t>
            </a:r>
            <a:r>
              <a:rPr lang="en-US" sz="3600" b="1" dirty="0">
                <a:effectLst/>
                <a:latin typeface="Times New Roman" panose="02020603050405020304" pitchFamily="18" charset="0"/>
                <a:ea typeface="Aptos" panose="020B0004020202020204" pitchFamily="34" charset="0"/>
              </a:rPr>
              <a:t>, Bouhalouane-Amrani</a:t>
            </a:r>
            <a:r>
              <a:rPr lang="en-US" sz="3600" b="1" baseline="30000" dirty="0">
                <a:effectLst/>
                <a:latin typeface="Times New Roman" panose="02020603050405020304" pitchFamily="18" charset="0"/>
                <a:ea typeface="Aptos" panose="020B0004020202020204" pitchFamily="34" charset="0"/>
              </a:rPr>
              <a:t>1</a:t>
            </a:r>
            <a:endParaRPr lang="fr-CH" sz="3600" dirty="0"/>
          </a:p>
        </p:txBody>
      </p:sp>
      <p:sp>
        <p:nvSpPr>
          <p:cNvPr id="13" name="ZoneTexte 12">
            <a:extLst>
              <a:ext uri="{FF2B5EF4-FFF2-40B4-BE49-F238E27FC236}">
                <a16:creationId xmlns:a16="http://schemas.microsoft.com/office/drawing/2014/main" id="{C969915D-EFB4-4F35-8E28-A77395350809}"/>
              </a:ext>
            </a:extLst>
          </p:cNvPr>
          <p:cNvSpPr txBox="1"/>
          <p:nvPr/>
        </p:nvSpPr>
        <p:spPr>
          <a:xfrm>
            <a:off x="3580014" y="8378006"/>
            <a:ext cx="23115181" cy="1704954"/>
          </a:xfrm>
          <a:prstGeom prst="rect">
            <a:avLst/>
          </a:prstGeom>
          <a:noFill/>
        </p:spPr>
        <p:txBody>
          <a:bodyPr wrap="square">
            <a:spAutoFit/>
          </a:bodyPr>
          <a:lstStyle/>
          <a:p>
            <a:pPr marR="359410" eaLnBrk="0" hangingPunct="0">
              <a:lnSpc>
                <a:spcPct val="115000"/>
              </a:lnSpc>
              <a:spcAft>
                <a:spcPts val="600"/>
              </a:spcAft>
              <a:buNone/>
            </a:pPr>
            <a:r>
              <a:rPr lang="en-US" sz="2800" b="1" i="1" baseline="30000" dirty="0">
                <a:effectLst/>
                <a:latin typeface="Times New Roman" panose="02020603050405020304" pitchFamily="18" charset="0"/>
                <a:ea typeface="Aptos" panose="020B0004020202020204" pitchFamily="34" charset="0"/>
                <a:cs typeface="Arial" panose="020B0604020202020204" pitchFamily="34" charset="0"/>
              </a:rPr>
              <a:t>1</a:t>
            </a:r>
            <a:r>
              <a:rPr lang="en-US" sz="2800" b="1" i="1" dirty="0">
                <a:effectLst/>
                <a:latin typeface="Times New Roman" panose="02020603050405020304" pitchFamily="18" charset="0"/>
                <a:ea typeface="Aptos" panose="020B0004020202020204" pitchFamily="34" charset="0"/>
                <a:cs typeface="Arial" panose="020B0604020202020204" pitchFamily="34" charset="0"/>
              </a:rPr>
              <a:t>Address</a:t>
            </a:r>
            <a:r>
              <a:rPr lang="en-US" sz="2800" i="1" dirty="0">
                <a:effectLst/>
                <a:latin typeface="Times New Roman" panose="02020603050405020304" pitchFamily="18" charset="0"/>
                <a:ea typeface="Aptos" panose="020B0004020202020204" pitchFamily="34" charset="0"/>
                <a:cs typeface="Arial" panose="020B0604020202020204" pitchFamily="34" charset="0"/>
              </a:rPr>
              <a:t>: Laboratory of Theory and Simulation of Materials, Faculty of Exact and Applied Sciences,  University of Oran1 Ahmed Ben Bella, Oran, Algeria.</a:t>
            </a:r>
            <a:endParaRPr lang="fr-CH" sz="2800" i="1" dirty="0">
              <a:effectLst/>
              <a:latin typeface="Aptos" panose="020B0004020202020204" pitchFamily="34" charset="0"/>
              <a:ea typeface="Aptos" panose="020B0004020202020204" pitchFamily="34" charset="0"/>
              <a:cs typeface="Arial" panose="020B0604020202020204" pitchFamily="34" charset="0"/>
            </a:endParaRPr>
          </a:p>
          <a:p>
            <a:pPr marR="359410" eaLnBrk="0" hangingPunct="0">
              <a:lnSpc>
                <a:spcPct val="115000"/>
              </a:lnSpc>
              <a:spcAft>
                <a:spcPts val="600"/>
              </a:spcAft>
              <a:buNone/>
            </a:pPr>
            <a:r>
              <a:rPr lang="en-US" sz="2800" b="1" i="1" baseline="30000" dirty="0">
                <a:effectLst/>
                <a:latin typeface="Times New Roman" panose="02020603050405020304" pitchFamily="18" charset="0"/>
                <a:ea typeface="Aptos" panose="020B0004020202020204" pitchFamily="34" charset="0"/>
                <a:cs typeface="Arial" panose="020B0604020202020204" pitchFamily="34" charset="0"/>
              </a:rPr>
              <a:t>2</a:t>
            </a:r>
            <a:r>
              <a:rPr lang="en-US" sz="2800" b="1" i="1" dirty="0">
                <a:effectLst/>
                <a:latin typeface="Times New Roman" panose="02020603050405020304" pitchFamily="18" charset="0"/>
                <a:ea typeface="Aptos" panose="020B0004020202020204" pitchFamily="34" charset="0"/>
                <a:cs typeface="Arial" panose="020B0604020202020204" pitchFamily="34" charset="0"/>
              </a:rPr>
              <a:t>Address</a:t>
            </a:r>
            <a:r>
              <a:rPr lang="en-US" sz="2800" i="1" dirty="0">
                <a:effectLst/>
                <a:latin typeface="Times New Roman" panose="02020603050405020304" pitchFamily="18" charset="0"/>
                <a:ea typeface="Aptos" panose="020B0004020202020204" pitchFamily="34" charset="0"/>
                <a:cs typeface="Arial" panose="020B0604020202020204" pitchFamily="34" charset="0"/>
              </a:rPr>
              <a:t>: 2Laboratory of Electrical Engineering and Materials, Higher School of Electrical and Energy Engineering, Oran, Algeria.</a:t>
            </a:r>
            <a:endParaRPr lang="fr-CH" sz="2800" i="1" dirty="0">
              <a:effectLst/>
              <a:latin typeface="Aptos" panose="020B0004020202020204" pitchFamily="34" charset="0"/>
              <a:ea typeface="Aptos" panose="020B0004020202020204" pitchFamily="34" charset="0"/>
              <a:cs typeface="Arial" panose="020B0604020202020204" pitchFamily="34" charset="0"/>
            </a:endParaRPr>
          </a:p>
          <a:p>
            <a:pPr marR="359410" eaLnBrk="0" hangingPunct="0">
              <a:lnSpc>
                <a:spcPct val="115000"/>
              </a:lnSpc>
              <a:spcAft>
                <a:spcPts val="600"/>
              </a:spcAft>
              <a:buNone/>
            </a:pPr>
            <a:r>
              <a:rPr lang="en-US" sz="2800" b="1" i="1" baseline="30000" dirty="0">
                <a:effectLst/>
                <a:latin typeface="Times New Roman" panose="02020603050405020304" pitchFamily="18" charset="0"/>
                <a:ea typeface="Aptos" panose="020B0004020202020204" pitchFamily="34" charset="0"/>
                <a:cs typeface="Arial" panose="020B0604020202020204" pitchFamily="34" charset="0"/>
              </a:rPr>
              <a:t>3</a:t>
            </a:r>
            <a:r>
              <a:rPr lang="en-US" sz="2800" b="1" i="1" dirty="0">
                <a:effectLst/>
                <a:latin typeface="Times New Roman" panose="02020603050405020304" pitchFamily="18" charset="0"/>
                <a:ea typeface="Aptos" panose="020B0004020202020204" pitchFamily="34" charset="0"/>
                <a:cs typeface="Arial" panose="020B0604020202020204" pitchFamily="34" charset="0"/>
              </a:rPr>
              <a:t>Address</a:t>
            </a:r>
            <a:r>
              <a:rPr lang="en-US" sz="2800" i="1" dirty="0">
                <a:effectLst/>
                <a:latin typeface="Times New Roman" panose="02020603050405020304" pitchFamily="18" charset="0"/>
                <a:ea typeface="Aptos" panose="020B0004020202020204" pitchFamily="34" charset="0"/>
                <a:cs typeface="Arial" panose="020B0604020202020204" pitchFamily="34" charset="0"/>
              </a:rPr>
              <a:t>: </a:t>
            </a:r>
            <a:r>
              <a:rPr lang="tr-TR" sz="2800" i="1" dirty="0">
                <a:effectLst/>
                <a:latin typeface="Times New Roman" panose="02020603050405020304" pitchFamily="18" charset="0"/>
                <a:ea typeface="Aptos" panose="020B0004020202020204" pitchFamily="34" charset="0"/>
                <a:cs typeface="Arial" panose="020B0604020202020204" pitchFamily="34" charset="0"/>
              </a:rPr>
              <a:t>Optometrist, TAM-Optique, Tamanrasset, Algeria.</a:t>
            </a:r>
            <a:endParaRPr lang="fr-CH" sz="2800" i="1" dirty="0">
              <a:effectLst/>
              <a:latin typeface="Aptos" panose="020B0004020202020204" pitchFamily="34" charset="0"/>
              <a:ea typeface="Aptos" panose="020B0004020202020204" pitchFamily="34" charset="0"/>
              <a:cs typeface="Arial" panose="020B0604020202020204" pitchFamily="34" charset="0"/>
            </a:endParaRPr>
          </a:p>
        </p:txBody>
      </p:sp>
      <p:sp>
        <p:nvSpPr>
          <p:cNvPr id="3" name="ZoneTexte 2">
            <a:extLst>
              <a:ext uri="{FF2B5EF4-FFF2-40B4-BE49-F238E27FC236}">
                <a16:creationId xmlns:a16="http://schemas.microsoft.com/office/drawing/2014/main" id="{711E1A8A-0AE9-45B5-3912-2C05509EE740}"/>
              </a:ext>
            </a:extLst>
          </p:cNvPr>
          <p:cNvSpPr txBox="1"/>
          <p:nvPr/>
        </p:nvSpPr>
        <p:spPr>
          <a:xfrm>
            <a:off x="235737" y="11394562"/>
            <a:ext cx="10354292" cy="14465435"/>
          </a:xfrm>
          <a:prstGeom prst="rect">
            <a:avLst/>
          </a:prstGeom>
          <a:noFill/>
          <a:ln>
            <a:solidFill>
              <a:schemeClr val="accent1"/>
            </a:solidFill>
          </a:ln>
        </p:spPr>
        <p:txBody>
          <a:bodyPr wrap="square">
            <a:spAutoFit/>
          </a:bodyPr>
          <a:lstStyle/>
          <a:p>
            <a:pPr algn="just">
              <a:lnSpc>
                <a:spcPct val="107000"/>
              </a:lnSpc>
              <a:spcAft>
                <a:spcPts val="800"/>
              </a:spcAft>
              <a:buNone/>
            </a:pPr>
            <a:r>
              <a:rPr lang="en-US" sz="4000" b="1" kern="0" dirty="0">
                <a:solidFill>
                  <a:srgbClr val="1F1F1F"/>
                </a:solidFill>
                <a:effectLst/>
                <a:latin typeface="Times New Roman" panose="02020603050405020304" pitchFamily="18" charset="0"/>
                <a:ea typeface="Times New Roman" panose="02020603050405020304" pitchFamily="18" charset="0"/>
                <a:cs typeface="Arial" panose="020B0604020202020204" pitchFamily="34" charset="0"/>
              </a:rPr>
              <a:t>Purpose:</a:t>
            </a:r>
            <a:r>
              <a:rPr lang="en-US" sz="4000" kern="0" dirty="0">
                <a:solidFill>
                  <a:srgbClr val="1F1F1F"/>
                </a:solidFill>
                <a:effectLst/>
                <a:latin typeface="Times New Roman" panose="02020603050405020304" pitchFamily="18" charset="0"/>
                <a:ea typeface="Times New Roman" panose="02020603050405020304" pitchFamily="18" charset="0"/>
                <a:cs typeface="Arial" panose="020B0604020202020204" pitchFamily="34" charset="0"/>
              </a:rPr>
              <a:t> This study aims to evaluate the impact of various artificial lighting sources on visual performance, ocular fatigue, and dry eye symptoms in presbyopic subjects during sustained near-vision tasks.</a:t>
            </a:r>
            <a:endParaRPr lang="fr-CH" sz="4000" kern="100" dirty="0">
              <a:effectLst/>
              <a:latin typeface="Aptos" panose="020B0004020202020204" pitchFamily="34" charset="0"/>
              <a:ea typeface="Aptos" panose="020B0004020202020204" pitchFamily="34" charset="0"/>
              <a:cs typeface="Arial" panose="020B0604020202020204" pitchFamily="34" charset="0"/>
            </a:endParaRPr>
          </a:p>
          <a:p>
            <a:pPr algn="just">
              <a:lnSpc>
                <a:spcPct val="107000"/>
              </a:lnSpc>
              <a:spcAft>
                <a:spcPts val="800"/>
              </a:spcAft>
            </a:pPr>
            <a:r>
              <a:rPr lang="en-US" sz="4000" b="1" kern="0" dirty="0">
                <a:solidFill>
                  <a:srgbClr val="1F1F1F"/>
                </a:solidFill>
                <a:effectLst/>
                <a:latin typeface="Times New Roman" panose="02020603050405020304" pitchFamily="18" charset="0"/>
                <a:ea typeface="Times New Roman" panose="02020603050405020304" pitchFamily="18" charset="0"/>
                <a:cs typeface="Arial" panose="020B0604020202020204" pitchFamily="34" charset="0"/>
              </a:rPr>
              <a:t>Methods:</a:t>
            </a:r>
            <a:r>
              <a:rPr lang="en-US" sz="4000" kern="0" dirty="0">
                <a:solidFill>
                  <a:srgbClr val="1F1F1F"/>
                </a:solidFill>
                <a:effectLst/>
                <a:latin typeface="Times New Roman" panose="02020603050405020304" pitchFamily="18" charset="0"/>
                <a:ea typeface="Times New Roman" panose="02020603050405020304" pitchFamily="18" charset="0"/>
                <a:cs typeface="Arial" panose="020B0604020202020204" pitchFamily="34" charset="0"/>
              </a:rPr>
              <a:t> A group of presbyopic participants was recruited to perform a prolonged reading task under three different light sources: compact fluorescent light (CFL), light-emitting diode (LED), and tungsten (TUNG). To ensure consistency, the illumination level was maintained at a constant 400 lux for all conditions. Several clinical parameters were assessed before and after the tasks, including near and distance visual acuity (VA), objective refraction, and ocular surface stability (dry eye assessment). Additionally, participants’ subjective visual comfort and </a:t>
            </a:r>
            <a:r>
              <a:rPr lang="en-US" sz="4000" kern="0" dirty="0" err="1">
                <a:solidFill>
                  <a:srgbClr val="1F1F1F"/>
                </a:solidFill>
                <a:effectLst/>
                <a:latin typeface="Times New Roman" panose="02020603050405020304" pitchFamily="18" charset="0"/>
                <a:ea typeface="Times New Roman" panose="02020603050405020304" pitchFamily="18" charset="0"/>
                <a:cs typeface="Arial" panose="020B0604020202020204" pitchFamily="34" charset="0"/>
              </a:rPr>
              <a:t>asthenopic</a:t>
            </a:r>
            <a:r>
              <a:rPr lang="en-US" sz="4000" kern="0" dirty="0">
                <a:solidFill>
                  <a:srgbClr val="1F1F1F"/>
                </a:solidFill>
                <a:effectLst/>
                <a:latin typeface="Times New Roman" panose="02020603050405020304" pitchFamily="18" charset="0"/>
                <a:ea typeface="Times New Roman" panose="02020603050405020304" pitchFamily="18" charset="0"/>
                <a:cs typeface="Arial" panose="020B0604020202020204" pitchFamily="34" charset="0"/>
              </a:rPr>
              <a:t> symptoms were recorded using standardized indicators.</a:t>
            </a:r>
            <a:r>
              <a:rPr lang="fr-CH" b="1" dirty="0"/>
              <a:t> </a:t>
            </a:r>
            <a:endParaRPr lang="fr-CH" dirty="0"/>
          </a:p>
          <a:p>
            <a:pPr algn="just">
              <a:lnSpc>
                <a:spcPct val="107000"/>
              </a:lnSpc>
              <a:spcAft>
                <a:spcPts val="800"/>
              </a:spcAft>
              <a:buNone/>
            </a:pPr>
            <a:endParaRPr lang="fr-CH" sz="4000" kern="100" dirty="0">
              <a:effectLst/>
              <a:latin typeface="Aptos" panose="020B0004020202020204" pitchFamily="34" charset="0"/>
              <a:ea typeface="Aptos" panose="020B0004020202020204" pitchFamily="34" charset="0"/>
              <a:cs typeface="Arial" panose="020B0604020202020204" pitchFamily="34" charset="0"/>
            </a:endParaRPr>
          </a:p>
          <a:p>
            <a:pPr marR="359410" algn="just" eaLnBrk="0" hangingPunct="0">
              <a:lnSpc>
                <a:spcPct val="115000"/>
              </a:lnSpc>
              <a:spcAft>
                <a:spcPts val="600"/>
              </a:spcAft>
              <a:buNone/>
            </a:pPr>
            <a:r>
              <a:rPr lang="en-US" sz="1400" dirty="0">
                <a:effectLst/>
                <a:latin typeface="Times New Roman" panose="02020603050405020304" pitchFamily="18" charset="0"/>
                <a:ea typeface="Aptos" panose="020B0004020202020204" pitchFamily="34" charset="0"/>
                <a:cs typeface="Arial" panose="020B0604020202020204" pitchFamily="34" charset="0"/>
              </a:rPr>
              <a:t> </a:t>
            </a:r>
            <a:endParaRPr lang="fr-CH" sz="1800" dirty="0">
              <a:effectLst/>
              <a:latin typeface="Aptos" panose="020B0004020202020204" pitchFamily="34" charset="0"/>
              <a:ea typeface="Aptos" panose="020B00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C6E62618-AF1C-B39B-E623-0ED30A34A9F5}"/>
              </a:ext>
            </a:extLst>
          </p:cNvPr>
          <p:cNvSpPr/>
          <p:nvPr/>
        </p:nvSpPr>
        <p:spPr>
          <a:xfrm>
            <a:off x="1336545" y="10339582"/>
            <a:ext cx="7786687" cy="1000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4000" b="1" dirty="0">
                <a:latin typeface="Times New Roman" panose="02020603050405020304" pitchFamily="18" charset="0"/>
                <a:cs typeface="Times New Roman" panose="02020603050405020304" pitchFamily="18" charset="0"/>
              </a:rPr>
              <a:t>ABSTRACT</a:t>
            </a:r>
          </a:p>
        </p:txBody>
      </p:sp>
      <p:sp>
        <p:nvSpPr>
          <p:cNvPr id="8" name="ZoneTexte 7">
            <a:extLst>
              <a:ext uri="{FF2B5EF4-FFF2-40B4-BE49-F238E27FC236}">
                <a16:creationId xmlns:a16="http://schemas.microsoft.com/office/drawing/2014/main" id="{7110CC32-52CC-8AA7-2989-505A2064E291}"/>
              </a:ext>
            </a:extLst>
          </p:cNvPr>
          <p:cNvSpPr txBox="1"/>
          <p:nvPr/>
        </p:nvSpPr>
        <p:spPr>
          <a:xfrm>
            <a:off x="245517" y="26590290"/>
            <a:ext cx="9749822" cy="12579085"/>
          </a:xfrm>
          <a:prstGeom prst="rect">
            <a:avLst/>
          </a:prstGeom>
          <a:noFill/>
          <a:ln>
            <a:solidFill>
              <a:schemeClr val="accent1"/>
            </a:solidFill>
          </a:ln>
        </p:spPr>
        <p:txBody>
          <a:bodyPr wrap="square">
            <a:spAutoFit/>
          </a:bodyPr>
          <a:lstStyle/>
          <a:p>
            <a:pPr algn="just">
              <a:lnSpc>
                <a:spcPct val="107000"/>
              </a:lnSpc>
              <a:spcAft>
                <a:spcPts val="800"/>
              </a:spcAft>
              <a:buNone/>
            </a:pPr>
            <a:r>
              <a:rPr lang="en-US" sz="4000" kern="0" dirty="0">
                <a:solidFill>
                  <a:srgbClr val="1F1F1F"/>
                </a:solidFill>
                <a:effectLst/>
                <a:latin typeface="Times New Roman" panose="02020603050405020304" pitchFamily="18" charset="0"/>
                <a:ea typeface="Times New Roman" panose="02020603050405020304" pitchFamily="18" charset="0"/>
                <a:cs typeface="Arial" panose="020B0604020202020204" pitchFamily="34" charset="0"/>
              </a:rPr>
              <a:t>The findings revealed significant variations across the three lighting conditions. Under CFL, both near and distance visual acuity remained stable for all participants. However, a noticeable decline in VA was observed under LED and tungsten lighting. Refractive stability was best maintained under CFL (remaining near baseline), whereas a refractive shift was detected during sustained reading under LED and tungsten. Interestingly, while the subjective evaluation indicated a clear preference for CFL regarding overall visual comfort, prolonged exposure to LED lighting resulted in acceptable performance but was associated with increased symptoms of ocular fatigue over time. Conversely, reading under tungsten lighting was rated poorly from the outset, characterized by significant visual discomfort and high levels of eye strain.</a:t>
            </a:r>
            <a:endParaRPr lang="fr-CH" sz="40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10" name="ZoneTexte 9">
            <a:extLst>
              <a:ext uri="{FF2B5EF4-FFF2-40B4-BE49-F238E27FC236}">
                <a16:creationId xmlns:a16="http://schemas.microsoft.com/office/drawing/2014/main" id="{2641E303-BD52-8E89-880B-1237E43549E1}"/>
              </a:ext>
            </a:extLst>
          </p:cNvPr>
          <p:cNvSpPr txBox="1"/>
          <p:nvPr/>
        </p:nvSpPr>
        <p:spPr>
          <a:xfrm>
            <a:off x="245516" y="39330668"/>
            <a:ext cx="29793959" cy="3358099"/>
          </a:xfrm>
          <a:prstGeom prst="rect">
            <a:avLst/>
          </a:prstGeom>
          <a:noFill/>
          <a:ln>
            <a:solidFill>
              <a:schemeClr val="accent1"/>
            </a:solidFill>
          </a:ln>
        </p:spPr>
        <p:txBody>
          <a:bodyPr wrap="square">
            <a:spAutoFit/>
          </a:bodyPr>
          <a:lstStyle/>
          <a:p>
            <a:pPr algn="just">
              <a:lnSpc>
                <a:spcPct val="107000"/>
              </a:lnSpc>
              <a:spcAft>
                <a:spcPts val="800"/>
              </a:spcAft>
              <a:buNone/>
            </a:pPr>
            <a:r>
              <a:rPr lang="en-US" sz="4000" b="1" kern="0" dirty="0">
                <a:solidFill>
                  <a:srgbClr val="1F1F1F"/>
                </a:solidFill>
                <a:effectLst/>
                <a:latin typeface="Times New Roman" panose="02020603050405020304" pitchFamily="18" charset="0"/>
                <a:ea typeface="Times New Roman" panose="02020603050405020304" pitchFamily="18" charset="0"/>
                <a:cs typeface="Arial" panose="020B0604020202020204" pitchFamily="34" charset="0"/>
              </a:rPr>
              <a:t>Conclusion:</a:t>
            </a:r>
            <a:r>
              <a:rPr lang="en-US" sz="4000" kern="0" dirty="0">
                <a:solidFill>
                  <a:srgbClr val="1F1F1F"/>
                </a:solidFill>
                <a:effectLst/>
                <a:latin typeface="Times New Roman" panose="02020603050405020304" pitchFamily="18" charset="0"/>
                <a:ea typeface="Times New Roman" panose="02020603050405020304" pitchFamily="18" charset="0"/>
                <a:cs typeface="Arial" panose="020B0604020202020204" pitchFamily="34" charset="0"/>
              </a:rPr>
              <a:t> This study demonstrates that the choice of light source significantly influences visual comfort and performance in presbyopes during extended reading. CFL was identified as the most comfortable source, providing the best refractive stability and lowest symptom scores. While LED is functionally acceptable, its long-term use may trigger advanced fatigue symptoms. Tungsten lighting appears unsuitable for sustained near-tasks due to high visual discomfort. These results highlight the importance of ergonomic lighting design to mitigate ocular dryness and strain in the aging eye.</a:t>
            </a:r>
            <a:endParaRPr lang="fr-CH" sz="4000" kern="100" dirty="0">
              <a:effectLst/>
              <a:latin typeface="Aptos" panose="020B0004020202020204" pitchFamily="34" charset="0"/>
              <a:ea typeface="Aptos" panose="020B0004020202020204" pitchFamily="34" charset="0"/>
              <a:cs typeface="Arial" panose="020B0604020202020204" pitchFamily="34" charset="0"/>
            </a:endParaRPr>
          </a:p>
        </p:txBody>
      </p:sp>
      <p:sp>
        <p:nvSpPr>
          <p:cNvPr id="12" name="ZoneTexte 11">
            <a:extLst>
              <a:ext uri="{FF2B5EF4-FFF2-40B4-BE49-F238E27FC236}">
                <a16:creationId xmlns:a16="http://schemas.microsoft.com/office/drawing/2014/main" id="{5E7F5E93-24F2-3594-98B6-1F685070A581}"/>
              </a:ext>
            </a:extLst>
          </p:cNvPr>
          <p:cNvSpPr txBox="1"/>
          <p:nvPr/>
        </p:nvSpPr>
        <p:spPr>
          <a:xfrm>
            <a:off x="10760149" y="11444367"/>
            <a:ext cx="19279327" cy="1938992"/>
          </a:xfrm>
          <a:prstGeom prst="rect">
            <a:avLst/>
          </a:prstGeom>
          <a:noFill/>
          <a:ln>
            <a:solidFill>
              <a:schemeClr val="accent1"/>
            </a:solidFill>
          </a:ln>
        </p:spPr>
        <p:txBody>
          <a:bodyPr wrap="square" rtlCol="0">
            <a:spAutoFit/>
          </a:bodyPr>
          <a:lstStyle/>
          <a:p>
            <a:pPr algn="just"/>
            <a:r>
              <a:rPr lang="fr-FR" sz="4000" dirty="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Reading is a visual activity that requires good lighting quality to be comfortable and effective, so it is important to understand how lighting conditions can affect our visual comfort and overall reading experience.</a:t>
            </a:r>
            <a:endParaRPr lang="fr-FR" sz="4000" dirty="0">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D9CF0567-D9C2-9D8E-96C3-5B80BBBEAB0A}"/>
              </a:ext>
            </a:extLst>
          </p:cNvPr>
          <p:cNvSpPr/>
          <p:nvPr/>
        </p:nvSpPr>
        <p:spPr>
          <a:xfrm>
            <a:off x="15314946" y="10277043"/>
            <a:ext cx="7786687" cy="1000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4000" b="1" dirty="0">
                <a:latin typeface="Times New Roman" panose="02020603050405020304" pitchFamily="18" charset="0"/>
                <a:cs typeface="Times New Roman" panose="02020603050405020304" pitchFamily="18" charset="0"/>
              </a:rPr>
              <a:t>INTRODUCTION</a:t>
            </a:r>
            <a:r>
              <a:rPr lang="fr-FR" sz="4000" dirty="0">
                <a:latin typeface="Arial Rounded MT Bold" pitchFamily="34" charset="0"/>
                <a:cs typeface="Times New Roman" pitchFamily="18" charset="0"/>
              </a:rPr>
              <a:t> </a:t>
            </a:r>
          </a:p>
        </p:txBody>
      </p:sp>
      <p:graphicFrame>
        <p:nvGraphicFramePr>
          <p:cNvPr id="28" name="Tableau 27">
            <a:extLst>
              <a:ext uri="{FF2B5EF4-FFF2-40B4-BE49-F238E27FC236}">
                <a16:creationId xmlns:a16="http://schemas.microsoft.com/office/drawing/2014/main" id="{645D1B0C-7D92-269A-60B7-F0AA81A34E61}"/>
              </a:ext>
            </a:extLst>
          </p:cNvPr>
          <p:cNvGraphicFramePr>
            <a:graphicFrameLocks noGrp="1"/>
          </p:cNvGraphicFramePr>
          <p:nvPr>
            <p:extLst>
              <p:ext uri="{D42A27DB-BD31-4B8C-83A1-F6EECF244321}">
                <p14:modId xmlns:p14="http://schemas.microsoft.com/office/powerpoint/2010/main" val="3650385922"/>
              </p:ext>
            </p:extLst>
          </p:nvPr>
        </p:nvGraphicFramePr>
        <p:xfrm>
          <a:off x="10728322" y="13521246"/>
          <a:ext cx="18845464" cy="9571605"/>
        </p:xfrm>
        <a:graphic>
          <a:graphicData uri="http://schemas.openxmlformats.org/drawingml/2006/table">
            <a:tbl>
              <a:tblPr firstRow="1" firstCol="1" bandRow="1">
                <a:tableStyleId>{F5AB1C69-6EDB-4FF4-983F-18BD219EF322}</a:tableStyleId>
              </a:tblPr>
              <a:tblGrid>
                <a:gridCol w="9428533">
                  <a:extLst>
                    <a:ext uri="{9D8B030D-6E8A-4147-A177-3AD203B41FA5}">
                      <a16:colId xmlns:a16="http://schemas.microsoft.com/office/drawing/2014/main" val="3690206386"/>
                    </a:ext>
                  </a:extLst>
                </a:gridCol>
                <a:gridCol w="9416931">
                  <a:extLst>
                    <a:ext uri="{9D8B030D-6E8A-4147-A177-3AD203B41FA5}">
                      <a16:colId xmlns:a16="http://schemas.microsoft.com/office/drawing/2014/main" val="374103196"/>
                    </a:ext>
                  </a:extLst>
                </a:gridCol>
              </a:tblGrid>
              <a:tr h="467031">
                <a:tc>
                  <a:txBody>
                    <a:bodyPr/>
                    <a:lstStyle/>
                    <a:p>
                      <a:pPr algn="just">
                        <a:lnSpc>
                          <a:spcPct val="115000"/>
                        </a:lnSpc>
                        <a:spcAft>
                          <a:spcPts val="1000"/>
                        </a:spcAft>
                      </a:pPr>
                      <a:r>
                        <a:rPr lang="fr-FR" sz="3600" dirty="0">
                          <a:effectLst/>
                          <a:latin typeface="Arial Black" panose="020B0A04020102020204" pitchFamily="34" charset="0"/>
                        </a:rPr>
                        <a:t>Lampes</a:t>
                      </a:r>
                      <a:endParaRPr lang="fr-FR" sz="3600" dirty="0">
                        <a:effectLst/>
                        <a:latin typeface="Arial Black" panose="020B0A04020102020204" pitchFamily="34" charset="0"/>
                        <a:ea typeface="Calibri" panose="020F0502020204030204" pitchFamily="34" charset="0"/>
                        <a:cs typeface="Arial" panose="020B0604020202020204" pitchFamily="34" charset="0"/>
                      </a:endParaRPr>
                    </a:p>
                  </a:txBody>
                  <a:tcPr marL="28575" marR="28575" marT="19050" marB="19050"/>
                </a:tc>
                <a:tc>
                  <a:txBody>
                    <a:bodyPr/>
                    <a:lstStyle/>
                    <a:p>
                      <a:pPr algn="just">
                        <a:lnSpc>
                          <a:spcPct val="115000"/>
                        </a:lnSpc>
                        <a:spcAft>
                          <a:spcPts val="1000"/>
                        </a:spcAft>
                      </a:pPr>
                      <a:r>
                        <a:rPr lang="fr-FR" sz="3600" dirty="0">
                          <a:effectLst/>
                          <a:latin typeface="Arial Black" panose="020B0A04020102020204" pitchFamily="34" charset="0"/>
                        </a:rPr>
                        <a:t>Caractéristiques</a:t>
                      </a:r>
                      <a:endParaRPr lang="fr-FR" sz="3600" dirty="0">
                        <a:effectLst/>
                        <a:latin typeface="Arial Black" panose="020B0A04020102020204" pitchFamily="34" charset="0"/>
                        <a:ea typeface="Calibri" panose="020F0502020204030204" pitchFamily="34" charset="0"/>
                        <a:cs typeface="Arial" panose="020B0604020202020204" pitchFamily="34" charset="0"/>
                      </a:endParaRPr>
                    </a:p>
                  </a:txBody>
                  <a:tcPr marL="28575" marR="28575" marT="19050" marB="19050"/>
                </a:tc>
                <a:extLst>
                  <a:ext uri="{0D108BD9-81ED-4DB2-BD59-A6C34878D82A}">
                    <a16:rowId xmlns:a16="http://schemas.microsoft.com/office/drawing/2014/main" val="221360658"/>
                  </a:ext>
                </a:extLst>
              </a:tr>
              <a:tr h="3257926">
                <a:tc>
                  <a:txBody>
                    <a:bodyPr/>
                    <a:lstStyle/>
                    <a:p>
                      <a:pPr marL="0" marR="0" lvl="0" indent="0" algn="just" defTabSz="3027487" rtl="0" eaLnBrk="1" fontAlgn="auto" latinLnBrk="0" hangingPunct="1">
                        <a:lnSpc>
                          <a:spcPct val="115000"/>
                        </a:lnSpc>
                        <a:spcBef>
                          <a:spcPts val="0"/>
                        </a:spcBef>
                        <a:spcAft>
                          <a:spcPts val="1000"/>
                        </a:spcAft>
                        <a:buClrTx/>
                        <a:buSzTx/>
                        <a:buFontTx/>
                        <a:buNone/>
                        <a:tabLst/>
                        <a:defRPr/>
                      </a:pPr>
                      <a:r>
                        <a:rPr lang="fr-FR" sz="3600" b="1" dirty="0">
                          <a:solidFill>
                            <a:schemeClr val="bg1"/>
                          </a:solidFill>
                          <a:latin typeface="Times New Roman" panose="02020603050405020304" pitchFamily="18" charset="0"/>
                          <a:ea typeface="Calibri" panose="020F0502020204030204" pitchFamily="34" charset="0"/>
                          <a:cs typeface="Arial" panose="020B0604020202020204" pitchFamily="34" charset="0"/>
                        </a:rPr>
                        <a:t>CFL: </a:t>
                      </a:r>
                      <a:r>
                        <a:rPr lang="fr-FR" sz="3600" dirty="0">
                          <a:solidFill>
                            <a:schemeClr val="bg1"/>
                          </a:solidFill>
                          <a:latin typeface="Times New Roman" panose="02020603050405020304" pitchFamily="18" charset="0"/>
                          <a:ea typeface="Calibri" panose="020F0502020204030204" pitchFamily="34" charset="0"/>
                          <a:cs typeface="Arial" panose="020B0604020202020204" pitchFamily="34" charset="0"/>
                        </a:rPr>
                        <a:t> tube </a:t>
                      </a:r>
                      <a:r>
                        <a:rPr lang="fr-FR" sz="3600" dirty="0" err="1">
                          <a:solidFill>
                            <a:schemeClr val="bg1"/>
                          </a:solidFill>
                          <a:latin typeface="Times New Roman" panose="02020603050405020304" pitchFamily="18" charset="0"/>
                          <a:ea typeface="Calibri" panose="020F0502020204030204" pitchFamily="34" charset="0"/>
                          <a:cs typeface="Arial" panose="020B0604020202020204" pitchFamily="34" charset="0"/>
                        </a:rPr>
                        <a:t>containing</a:t>
                      </a:r>
                      <a:r>
                        <a:rPr lang="fr-FR" sz="3600" dirty="0">
                          <a:solidFill>
                            <a:schemeClr val="bg1"/>
                          </a:solidFill>
                          <a:latin typeface="Times New Roman" panose="02020603050405020304" pitchFamily="18" charset="0"/>
                          <a:ea typeface="Calibri" panose="020F0502020204030204" pitchFamily="34" charset="0"/>
                          <a:cs typeface="Arial" panose="020B0604020202020204" pitchFamily="34" charset="0"/>
                        </a:rPr>
                        <a:t> argon and a </a:t>
                      </a:r>
                      <a:r>
                        <a:rPr lang="fr-FR" sz="3600" dirty="0" err="1">
                          <a:solidFill>
                            <a:schemeClr val="bg1"/>
                          </a:solidFill>
                          <a:latin typeface="Times New Roman" panose="02020603050405020304" pitchFamily="18" charset="0"/>
                          <a:ea typeface="Calibri" panose="020F0502020204030204" pitchFamily="34" charset="0"/>
                          <a:cs typeface="Arial" panose="020B0604020202020204" pitchFamily="34" charset="0"/>
                        </a:rPr>
                        <a:t>small</a:t>
                      </a:r>
                      <a:r>
                        <a:rPr lang="fr-FR" sz="3600" dirty="0">
                          <a:solidFill>
                            <a:schemeClr val="bg1"/>
                          </a:solidFill>
                          <a:latin typeface="Times New Roman" panose="02020603050405020304" pitchFamily="18" charset="0"/>
                          <a:ea typeface="Calibri" panose="020F0502020204030204" pitchFamily="34" charset="0"/>
                          <a:cs typeface="Arial" panose="020B0604020202020204" pitchFamily="34" charset="0"/>
                        </a:rPr>
                        <a:t> </a:t>
                      </a:r>
                      <a:r>
                        <a:rPr lang="fr-FR" sz="3600" dirty="0" err="1">
                          <a:solidFill>
                            <a:schemeClr val="bg1"/>
                          </a:solidFill>
                          <a:latin typeface="Times New Roman" panose="02020603050405020304" pitchFamily="18" charset="0"/>
                          <a:ea typeface="Calibri" panose="020F0502020204030204" pitchFamily="34" charset="0"/>
                          <a:cs typeface="Arial" panose="020B0604020202020204" pitchFamily="34" charset="0"/>
                        </a:rPr>
                        <a:t>amount</a:t>
                      </a:r>
                      <a:r>
                        <a:rPr lang="fr-FR" sz="3600" dirty="0">
                          <a:solidFill>
                            <a:schemeClr val="bg1"/>
                          </a:solidFill>
                          <a:latin typeface="Times New Roman" panose="02020603050405020304" pitchFamily="18" charset="0"/>
                          <a:ea typeface="Calibri" panose="020F0502020204030204" pitchFamily="34" charset="0"/>
                          <a:cs typeface="Arial" panose="020B0604020202020204" pitchFamily="34" charset="0"/>
                        </a:rPr>
                        <a:t> of </a:t>
                      </a:r>
                      <a:r>
                        <a:rPr lang="fr-FR" sz="3600" dirty="0" err="1">
                          <a:solidFill>
                            <a:schemeClr val="bg1"/>
                          </a:solidFill>
                          <a:latin typeface="Times New Roman" panose="02020603050405020304" pitchFamily="18" charset="0"/>
                          <a:ea typeface="Calibri" panose="020F0502020204030204" pitchFamily="34" charset="0"/>
                          <a:cs typeface="Arial" panose="020B0604020202020204" pitchFamily="34" charset="0"/>
                        </a:rPr>
                        <a:t>mercury</a:t>
                      </a:r>
                      <a:r>
                        <a:rPr lang="fr-FR" sz="3600" dirty="0">
                          <a:solidFill>
                            <a:schemeClr val="bg1"/>
                          </a:solidFill>
                          <a:latin typeface="Times New Roman" panose="02020603050405020304" pitchFamily="18" charset="0"/>
                          <a:ea typeface="Calibri" panose="020F0502020204030204" pitchFamily="34" charset="0"/>
                          <a:cs typeface="Arial" panose="020B0604020202020204" pitchFamily="34" charset="0"/>
                        </a:rPr>
                        <a:t> </a:t>
                      </a:r>
                      <a:r>
                        <a:rPr lang="fr-FR" sz="3600" dirty="0" err="1">
                          <a:solidFill>
                            <a:schemeClr val="bg1"/>
                          </a:solidFill>
                          <a:latin typeface="Times New Roman" panose="02020603050405020304" pitchFamily="18" charset="0"/>
                          <a:ea typeface="Calibri" panose="020F0502020204030204" pitchFamily="34" charset="0"/>
                          <a:cs typeface="Arial" panose="020B0604020202020204" pitchFamily="34" charset="0"/>
                        </a:rPr>
                        <a:t>vapor</a:t>
                      </a:r>
                      <a:r>
                        <a:rPr lang="fr-FR" sz="3600" dirty="0">
                          <a:solidFill>
                            <a:schemeClr val="bg1"/>
                          </a:solidFill>
                          <a:latin typeface="Times New Roman" panose="02020603050405020304" pitchFamily="18" charset="0"/>
                          <a:ea typeface="Calibri" panose="020F0502020204030204" pitchFamily="34" charset="0"/>
                          <a:cs typeface="Arial" panose="020B0604020202020204" pitchFamily="34" charset="0"/>
                        </a:rPr>
                        <a:t>. It </a:t>
                      </a:r>
                      <a:r>
                        <a:rPr lang="fr-FR" sz="3600" dirty="0" err="1">
                          <a:solidFill>
                            <a:schemeClr val="bg1"/>
                          </a:solidFill>
                          <a:latin typeface="Times New Roman" panose="02020603050405020304" pitchFamily="18" charset="0"/>
                          <a:ea typeface="Calibri" panose="020F0502020204030204" pitchFamily="34" charset="0"/>
                          <a:cs typeface="Arial" panose="020B0604020202020204" pitchFamily="34" charset="0"/>
                        </a:rPr>
                        <a:t>generates</a:t>
                      </a:r>
                      <a:r>
                        <a:rPr lang="fr-FR" sz="3600" dirty="0">
                          <a:solidFill>
                            <a:schemeClr val="bg1"/>
                          </a:solidFill>
                          <a:latin typeface="Times New Roman" panose="02020603050405020304" pitchFamily="18" charset="0"/>
                          <a:ea typeface="Calibri" panose="020F0502020204030204" pitchFamily="34" charset="0"/>
                          <a:cs typeface="Arial" panose="020B0604020202020204" pitchFamily="34" charset="0"/>
                        </a:rPr>
                        <a:t> invisible ultraviolet light. The invisible light excites a fluorescent </a:t>
                      </a:r>
                      <a:r>
                        <a:rPr lang="fr-FR" sz="3600" dirty="0" err="1">
                          <a:solidFill>
                            <a:schemeClr val="bg1"/>
                          </a:solidFill>
                          <a:latin typeface="Times New Roman" panose="02020603050405020304" pitchFamily="18" charset="0"/>
                          <a:ea typeface="Calibri" panose="020F0502020204030204" pitchFamily="34" charset="0"/>
                          <a:cs typeface="Arial" panose="020B0604020202020204" pitchFamily="34" charset="0"/>
                        </a:rPr>
                        <a:t>coating</a:t>
                      </a:r>
                      <a:r>
                        <a:rPr lang="fr-FR" sz="3600" dirty="0">
                          <a:solidFill>
                            <a:schemeClr val="bg1"/>
                          </a:solidFill>
                          <a:latin typeface="Times New Roman" panose="02020603050405020304" pitchFamily="18" charset="0"/>
                          <a:ea typeface="Calibri" panose="020F0502020204030204" pitchFamily="34" charset="0"/>
                          <a:cs typeface="Arial" panose="020B0604020202020204" pitchFamily="34" charset="0"/>
                        </a:rPr>
                        <a:t> </a:t>
                      </a:r>
                      <a:r>
                        <a:rPr lang="fr-FR" sz="3600" dirty="0" err="1">
                          <a:solidFill>
                            <a:schemeClr val="bg1"/>
                          </a:solidFill>
                          <a:latin typeface="Times New Roman" panose="02020603050405020304" pitchFamily="18" charset="0"/>
                          <a:ea typeface="Calibri" panose="020F0502020204030204" pitchFamily="34" charset="0"/>
                          <a:cs typeface="Arial" panose="020B0604020202020204" pitchFamily="34" charset="0"/>
                        </a:rPr>
                        <a:t>inside</a:t>
                      </a:r>
                      <a:r>
                        <a:rPr lang="fr-FR" sz="3600" dirty="0">
                          <a:solidFill>
                            <a:schemeClr val="bg1"/>
                          </a:solidFill>
                          <a:latin typeface="Times New Roman" panose="02020603050405020304" pitchFamily="18" charset="0"/>
                          <a:ea typeface="Calibri" panose="020F0502020204030204" pitchFamily="34" charset="0"/>
                          <a:cs typeface="Arial" panose="020B0604020202020204" pitchFamily="34" charset="0"/>
                        </a:rPr>
                        <a:t> the tube, </a:t>
                      </a:r>
                      <a:r>
                        <a:rPr lang="fr-FR" sz="3600" dirty="0" err="1">
                          <a:solidFill>
                            <a:schemeClr val="bg1"/>
                          </a:solidFill>
                          <a:latin typeface="Times New Roman" panose="02020603050405020304" pitchFamily="18" charset="0"/>
                          <a:ea typeface="Calibri" panose="020F0502020204030204" pitchFamily="34" charset="0"/>
                          <a:cs typeface="Arial" panose="020B0604020202020204" pitchFamily="34" charset="0"/>
                        </a:rPr>
                        <a:t>which</a:t>
                      </a:r>
                      <a:r>
                        <a:rPr lang="fr-FR" sz="3600" dirty="0">
                          <a:solidFill>
                            <a:schemeClr val="bg1"/>
                          </a:solidFill>
                          <a:latin typeface="Times New Roman" panose="02020603050405020304" pitchFamily="18" charset="0"/>
                          <a:ea typeface="Calibri" panose="020F0502020204030204" pitchFamily="34" charset="0"/>
                          <a:cs typeface="Arial" panose="020B0604020202020204" pitchFamily="34" charset="0"/>
                        </a:rPr>
                        <a:t> </a:t>
                      </a:r>
                      <a:r>
                        <a:rPr lang="fr-FR" sz="3600" dirty="0" err="1">
                          <a:solidFill>
                            <a:schemeClr val="bg1"/>
                          </a:solidFill>
                          <a:latin typeface="Times New Roman" panose="02020603050405020304" pitchFamily="18" charset="0"/>
                          <a:ea typeface="Calibri" panose="020F0502020204030204" pitchFamily="34" charset="0"/>
                          <a:cs typeface="Arial" panose="020B0604020202020204" pitchFamily="34" charset="0"/>
                        </a:rPr>
                        <a:t>then</a:t>
                      </a:r>
                      <a:r>
                        <a:rPr lang="fr-FR" sz="3600" dirty="0">
                          <a:solidFill>
                            <a:schemeClr val="bg1"/>
                          </a:solidFill>
                          <a:latin typeface="Times New Roman" panose="02020603050405020304" pitchFamily="18" charset="0"/>
                          <a:ea typeface="Calibri" panose="020F0502020204030204" pitchFamily="34" charset="0"/>
                          <a:cs typeface="Arial" panose="020B0604020202020204" pitchFamily="34" charset="0"/>
                        </a:rPr>
                        <a:t> </a:t>
                      </a:r>
                      <a:r>
                        <a:rPr lang="fr-FR" sz="3600" dirty="0" err="1">
                          <a:solidFill>
                            <a:schemeClr val="bg1"/>
                          </a:solidFill>
                          <a:latin typeface="Times New Roman" panose="02020603050405020304" pitchFamily="18" charset="0"/>
                          <a:ea typeface="Calibri" panose="020F0502020204030204" pitchFamily="34" charset="0"/>
                          <a:cs typeface="Arial" panose="020B0604020202020204" pitchFamily="34" charset="0"/>
                        </a:rPr>
                        <a:t>emits</a:t>
                      </a:r>
                      <a:r>
                        <a:rPr lang="fr-FR" sz="3600" dirty="0">
                          <a:solidFill>
                            <a:schemeClr val="bg1"/>
                          </a:solidFill>
                          <a:latin typeface="Times New Roman" panose="02020603050405020304" pitchFamily="18" charset="0"/>
                          <a:ea typeface="Calibri" panose="020F0502020204030204" pitchFamily="34" charset="0"/>
                          <a:cs typeface="Arial" panose="020B0604020202020204" pitchFamily="34" charset="0"/>
                        </a:rPr>
                        <a:t> visible light.</a:t>
                      </a:r>
                      <a:endParaRPr lang="fr-FR" sz="3600" dirty="0">
                        <a:solidFill>
                          <a:schemeClr val="bg1"/>
                        </a:solidFill>
                        <a:latin typeface="Arial Black" panose="020B0A04020102020204" pitchFamily="34" charset="0"/>
                      </a:endParaRPr>
                    </a:p>
                  </a:txBody>
                  <a:tcPr marL="28575" marR="28575" marT="19050" marB="19050"/>
                </a:tc>
                <a:tc>
                  <a:txBody>
                    <a:bodyPr/>
                    <a:lstStyle/>
                    <a:p>
                      <a:pPr algn="l">
                        <a:lnSpc>
                          <a:spcPct val="115000"/>
                        </a:lnSpc>
                        <a:spcAft>
                          <a:spcPts val="1000"/>
                        </a:spcAft>
                      </a:pPr>
                      <a:r>
                        <a:rPr lang="fr-FR" sz="3600" dirty="0">
                          <a:effectLst/>
                          <a:latin typeface="Arial Black" panose="020B0A04020102020204" pitchFamily="34" charset="0"/>
                        </a:rPr>
                        <a:t>Température : 4000K</a:t>
                      </a:r>
                      <a:br>
                        <a:rPr lang="fr-FR" sz="3600" dirty="0">
                          <a:effectLst/>
                          <a:latin typeface="Arial Black" panose="020B0A04020102020204" pitchFamily="34" charset="0"/>
                        </a:rPr>
                      </a:br>
                      <a:r>
                        <a:rPr lang="fr-FR" sz="3600" dirty="0">
                          <a:effectLst/>
                          <a:latin typeface="Arial Black" panose="020B0A04020102020204" pitchFamily="34" charset="0"/>
                        </a:rPr>
                        <a:t>Puissance : 26W</a:t>
                      </a:r>
                      <a:br>
                        <a:rPr lang="fr-FR" sz="3600" dirty="0">
                          <a:effectLst/>
                          <a:latin typeface="Arial Black" panose="020B0A04020102020204" pitchFamily="34" charset="0"/>
                        </a:rPr>
                      </a:br>
                      <a:r>
                        <a:rPr lang="fr-FR" sz="3600" dirty="0">
                          <a:effectLst/>
                          <a:latin typeface="Arial Black" panose="020B0A04020102020204" pitchFamily="34" charset="0"/>
                        </a:rPr>
                        <a:t>Flux lumineux : </a:t>
                      </a:r>
                    </a:p>
                    <a:p>
                      <a:pPr algn="l">
                        <a:lnSpc>
                          <a:spcPct val="115000"/>
                        </a:lnSpc>
                        <a:spcAft>
                          <a:spcPts val="1000"/>
                        </a:spcAft>
                      </a:pPr>
                      <a:r>
                        <a:rPr lang="fr-FR" sz="3600" dirty="0">
                          <a:effectLst/>
                          <a:latin typeface="Arial Black" panose="020B0A04020102020204" pitchFamily="34" charset="0"/>
                        </a:rPr>
                        <a:t>1560 lumen</a:t>
                      </a:r>
                      <a:endParaRPr lang="fr-FR" sz="3600" dirty="0">
                        <a:effectLst/>
                        <a:latin typeface="Arial Black" panose="020B0A04020102020204" pitchFamily="34" charset="0"/>
                        <a:ea typeface="Calibri" panose="020F0502020204030204" pitchFamily="34" charset="0"/>
                        <a:cs typeface="Arial" panose="020B0604020202020204" pitchFamily="34" charset="0"/>
                      </a:endParaRPr>
                    </a:p>
                  </a:txBody>
                  <a:tcPr marL="28575" marR="28575" marT="19050" marB="19050"/>
                </a:tc>
                <a:extLst>
                  <a:ext uri="{0D108BD9-81ED-4DB2-BD59-A6C34878D82A}">
                    <a16:rowId xmlns:a16="http://schemas.microsoft.com/office/drawing/2014/main" val="1644704349"/>
                  </a:ext>
                </a:extLst>
              </a:tr>
              <a:tr h="1876386">
                <a:tc>
                  <a:txBody>
                    <a:bodyPr/>
                    <a:lstStyle/>
                    <a:p>
                      <a:pPr marL="0" marR="0" lvl="0" indent="0" algn="just" defTabSz="3027487" rtl="0" eaLnBrk="1" fontAlgn="auto" latinLnBrk="0" hangingPunct="1">
                        <a:lnSpc>
                          <a:spcPct val="115000"/>
                        </a:lnSpc>
                        <a:spcBef>
                          <a:spcPts val="0"/>
                        </a:spcBef>
                        <a:spcAft>
                          <a:spcPts val="1000"/>
                        </a:spcAft>
                        <a:buClrTx/>
                        <a:buSzTx/>
                        <a:buFontTx/>
                        <a:buNone/>
                        <a:tabLst/>
                        <a:defRPr/>
                      </a:pPr>
                      <a:r>
                        <a:rPr lang="en-US" sz="3600" b="1" dirty="0">
                          <a:latin typeface="Times New Roman" panose="02020603050405020304" pitchFamily="18" charset="0"/>
                          <a:ea typeface="Calibri" panose="020F0502020204030204" pitchFamily="34" charset="0"/>
                          <a:cs typeface="Arial" panose="020B0604020202020204" pitchFamily="34" charset="0"/>
                        </a:rPr>
                        <a:t>LED</a:t>
                      </a:r>
                      <a:r>
                        <a:rPr lang="en-US" sz="3600" dirty="0">
                          <a:latin typeface="Times New Roman" panose="02020603050405020304" pitchFamily="18" charset="0"/>
                          <a:ea typeface="Calibri" panose="020F0502020204030204" pitchFamily="34" charset="0"/>
                          <a:cs typeface="Arial" panose="020B0604020202020204" pitchFamily="34" charset="0"/>
                        </a:rPr>
                        <a:t>: It operates on the principle of electroluminescence. When a current passes through the diode, minority charge carriers and majority charge carriers recombine at the junction. During recombination, energy is released in the form of photons.</a:t>
                      </a:r>
                      <a:endParaRPr lang="fr-CH" sz="3600" dirty="0"/>
                    </a:p>
                  </a:txBody>
                  <a:tcPr marL="28575" marR="28575" marT="19050" marB="19050"/>
                </a:tc>
                <a:tc>
                  <a:txBody>
                    <a:bodyPr/>
                    <a:lstStyle/>
                    <a:p>
                      <a:pPr algn="l">
                        <a:lnSpc>
                          <a:spcPct val="115000"/>
                        </a:lnSpc>
                        <a:spcAft>
                          <a:spcPts val="1000"/>
                        </a:spcAft>
                      </a:pPr>
                      <a:r>
                        <a:rPr lang="fr-FR" sz="3600" dirty="0">
                          <a:effectLst/>
                          <a:latin typeface="Arial Black" panose="020B0A04020102020204" pitchFamily="34" charset="0"/>
                        </a:rPr>
                        <a:t>Température : 6500k</a:t>
                      </a:r>
                      <a:br>
                        <a:rPr lang="fr-FR" sz="3600" dirty="0">
                          <a:effectLst/>
                          <a:latin typeface="Arial Black" panose="020B0A04020102020204" pitchFamily="34" charset="0"/>
                        </a:rPr>
                      </a:br>
                      <a:r>
                        <a:rPr lang="fr-FR" sz="3600" dirty="0">
                          <a:effectLst/>
                          <a:latin typeface="Arial Black" panose="020B0A04020102020204" pitchFamily="34" charset="0"/>
                        </a:rPr>
                        <a:t>Puissance : 15 W</a:t>
                      </a:r>
                      <a:br>
                        <a:rPr lang="fr-FR" sz="3600" dirty="0">
                          <a:effectLst/>
                          <a:latin typeface="Arial Black" panose="020B0A04020102020204" pitchFamily="34" charset="0"/>
                        </a:rPr>
                      </a:br>
                      <a:r>
                        <a:rPr lang="fr-FR" sz="3600" dirty="0">
                          <a:effectLst/>
                          <a:latin typeface="Arial Black" panose="020B0A04020102020204" pitchFamily="34" charset="0"/>
                        </a:rPr>
                        <a:t>Flux lumineux : </a:t>
                      </a:r>
                    </a:p>
                    <a:p>
                      <a:pPr algn="l">
                        <a:lnSpc>
                          <a:spcPct val="115000"/>
                        </a:lnSpc>
                        <a:spcAft>
                          <a:spcPts val="1000"/>
                        </a:spcAft>
                      </a:pPr>
                      <a:r>
                        <a:rPr lang="fr-FR" sz="3600" dirty="0">
                          <a:effectLst/>
                          <a:latin typeface="Arial Black" panose="020B0A04020102020204" pitchFamily="34" charset="0"/>
                        </a:rPr>
                        <a:t>1500 lumen</a:t>
                      </a:r>
                      <a:endParaRPr lang="fr-FR" sz="3600" dirty="0">
                        <a:effectLst/>
                        <a:latin typeface="Arial Black" panose="020B0A04020102020204" pitchFamily="34" charset="0"/>
                        <a:ea typeface="Calibri" panose="020F0502020204030204" pitchFamily="34" charset="0"/>
                        <a:cs typeface="Arial" panose="020B0604020202020204" pitchFamily="34" charset="0"/>
                      </a:endParaRPr>
                    </a:p>
                  </a:txBody>
                  <a:tcPr marL="28575" marR="28575" marT="19050" marB="19050"/>
                </a:tc>
                <a:extLst>
                  <a:ext uri="{0D108BD9-81ED-4DB2-BD59-A6C34878D82A}">
                    <a16:rowId xmlns:a16="http://schemas.microsoft.com/office/drawing/2014/main" val="1312904457"/>
                  </a:ext>
                </a:extLst>
              </a:tr>
              <a:tr h="1399873">
                <a:tc>
                  <a:txBody>
                    <a:bodyPr/>
                    <a:lstStyle/>
                    <a:p>
                      <a:pPr marL="0" marR="0" lvl="0" indent="0" algn="just" defTabSz="3027487" rtl="0" eaLnBrk="1" fontAlgn="auto" latinLnBrk="0" hangingPunct="1">
                        <a:lnSpc>
                          <a:spcPct val="115000"/>
                        </a:lnSpc>
                        <a:spcBef>
                          <a:spcPts val="0"/>
                        </a:spcBef>
                        <a:spcAft>
                          <a:spcPts val="1000"/>
                        </a:spcAft>
                        <a:buClrTx/>
                        <a:buSzTx/>
                        <a:buFontTx/>
                        <a:buNone/>
                        <a:tabLst/>
                        <a:defRPr/>
                      </a:pPr>
                      <a:r>
                        <a:rPr lang="en-US" sz="3600" b="1" dirty="0">
                          <a:latin typeface="Times New Roman" panose="02020603050405020304" pitchFamily="18" charset="0"/>
                          <a:ea typeface="Calibri" panose="020F0502020204030204" pitchFamily="34" charset="0"/>
                          <a:cs typeface="Arial" panose="020B0604020202020204" pitchFamily="34" charset="0"/>
                        </a:rPr>
                        <a:t>TUNGSTEN:</a:t>
                      </a:r>
                      <a:r>
                        <a:rPr lang="en-US" sz="3600" dirty="0">
                          <a:latin typeface="Times New Roman" panose="02020603050405020304" pitchFamily="18" charset="0"/>
                          <a:ea typeface="Calibri" panose="020F0502020204030204" pitchFamily="34" charset="0"/>
                          <a:cs typeface="Arial" panose="020B0604020202020204" pitchFamily="34" charset="0"/>
                        </a:rPr>
                        <a:t> functions like thermal radiators. The light is generated by heating a solid body to a very high temperature.</a:t>
                      </a:r>
                      <a:endParaRPr lang="fr-FR" sz="3600" dirty="0">
                        <a:effectLst/>
                        <a:latin typeface="Times New Roman" panose="02020603050405020304" pitchFamily="18" charset="0"/>
                        <a:ea typeface="Calibri" panose="020F0502020204030204" pitchFamily="34" charset="0"/>
                        <a:cs typeface="Arial" panose="020B0604020202020204" pitchFamily="34" charset="0"/>
                      </a:endParaRPr>
                    </a:p>
                  </a:txBody>
                  <a:tcPr marL="28575" marR="28575" marT="19050" marB="19050"/>
                </a:tc>
                <a:tc>
                  <a:txBody>
                    <a:bodyPr/>
                    <a:lstStyle/>
                    <a:p>
                      <a:pPr algn="l">
                        <a:lnSpc>
                          <a:spcPct val="115000"/>
                        </a:lnSpc>
                        <a:spcAft>
                          <a:spcPts val="1000"/>
                        </a:spcAft>
                      </a:pPr>
                      <a:r>
                        <a:rPr lang="fr-FR" sz="3600" dirty="0">
                          <a:effectLst/>
                          <a:latin typeface="Arial Black" panose="020B0A04020102020204" pitchFamily="34" charset="0"/>
                        </a:rPr>
                        <a:t>Température : 2700 k</a:t>
                      </a:r>
                      <a:br>
                        <a:rPr lang="fr-FR" sz="3600" dirty="0">
                          <a:effectLst/>
                          <a:latin typeface="Arial Black" panose="020B0A04020102020204" pitchFamily="34" charset="0"/>
                        </a:rPr>
                      </a:br>
                      <a:r>
                        <a:rPr lang="fr-FR" sz="3600" dirty="0">
                          <a:effectLst/>
                          <a:latin typeface="Arial Black" panose="020B0A04020102020204" pitchFamily="34" charset="0"/>
                        </a:rPr>
                        <a:t>Puissance : 200W</a:t>
                      </a:r>
                      <a:br>
                        <a:rPr lang="fr-FR" sz="3600" dirty="0">
                          <a:effectLst/>
                          <a:latin typeface="Arial Black" panose="020B0A04020102020204" pitchFamily="34" charset="0"/>
                        </a:rPr>
                      </a:br>
                      <a:r>
                        <a:rPr lang="fr-FR" sz="3600" dirty="0">
                          <a:effectLst/>
                          <a:latin typeface="Arial Black" panose="020B0A04020102020204" pitchFamily="34" charset="0"/>
                        </a:rPr>
                        <a:t>Flux lumineux : 2600 lumen</a:t>
                      </a:r>
                      <a:endParaRPr lang="fr-FR" sz="3600" dirty="0">
                        <a:effectLst/>
                        <a:latin typeface="Arial Black" panose="020B0A04020102020204" pitchFamily="34" charset="0"/>
                        <a:ea typeface="Calibri" panose="020F0502020204030204" pitchFamily="34" charset="0"/>
                        <a:cs typeface="Arial" panose="020B0604020202020204" pitchFamily="34" charset="0"/>
                      </a:endParaRPr>
                    </a:p>
                  </a:txBody>
                  <a:tcPr marL="28575" marR="28575" marT="19050" marB="19050"/>
                </a:tc>
                <a:extLst>
                  <a:ext uri="{0D108BD9-81ED-4DB2-BD59-A6C34878D82A}">
                    <a16:rowId xmlns:a16="http://schemas.microsoft.com/office/drawing/2014/main" val="1048030348"/>
                  </a:ext>
                </a:extLst>
              </a:tr>
            </a:tbl>
          </a:graphicData>
        </a:graphic>
      </p:graphicFrame>
      <p:pic>
        <p:nvPicPr>
          <p:cNvPr id="29" name="Espace réservé pour une image  10">
            <a:extLst>
              <a:ext uri="{FF2B5EF4-FFF2-40B4-BE49-F238E27FC236}">
                <a16:creationId xmlns:a16="http://schemas.microsoft.com/office/drawing/2014/main" id="{74DA9524-5C80-7697-BF08-0F0830921742}"/>
              </a:ext>
            </a:extLst>
          </p:cNvPr>
          <p:cNvPicPr>
            <a:picLocks noChangeAspect="1"/>
          </p:cNvPicPr>
          <p:nvPr/>
        </p:nvPicPr>
        <p:blipFill>
          <a:blip r:embed="rId4">
            <a:extLst>
              <a:ext uri="{28A0092B-C50C-407E-A947-70E740481C1C}">
                <a14:useLocalDpi xmlns:a14="http://schemas.microsoft.com/office/drawing/2010/main" val="0"/>
              </a:ext>
            </a:extLst>
          </a:blip>
          <a:srcRect t="1390" b="1390"/>
          <a:stretch>
            <a:fillRect/>
          </a:stretch>
        </p:blipFill>
        <p:spPr>
          <a:xfrm>
            <a:off x="26737385" y="14050620"/>
            <a:ext cx="3331121" cy="8940188"/>
          </a:xfrm>
          <a:prstGeom prst="rect">
            <a:avLst/>
          </a:prstGeom>
        </p:spPr>
      </p:pic>
      <p:sp>
        <p:nvSpPr>
          <p:cNvPr id="30" name="ZoneTexte 29">
            <a:extLst>
              <a:ext uri="{FF2B5EF4-FFF2-40B4-BE49-F238E27FC236}">
                <a16:creationId xmlns:a16="http://schemas.microsoft.com/office/drawing/2014/main" id="{88CB3495-AA27-E190-149E-3699995F37EE}"/>
              </a:ext>
            </a:extLst>
          </p:cNvPr>
          <p:cNvSpPr txBox="1"/>
          <p:nvPr/>
        </p:nvSpPr>
        <p:spPr>
          <a:xfrm>
            <a:off x="14782862" y="23299881"/>
            <a:ext cx="11047352" cy="823752"/>
          </a:xfrm>
          <a:prstGeom prst="rect">
            <a:avLst/>
          </a:prstGeom>
          <a:solidFill>
            <a:schemeClr val="bg1"/>
          </a:solidFill>
          <a:ln>
            <a:solidFill>
              <a:srgbClr val="FF0000"/>
            </a:solidFill>
          </a:ln>
        </p:spPr>
        <p:txBody>
          <a:bodyPr wrap="square" rtlCol="0">
            <a:spAutoFit/>
          </a:bodyPr>
          <a:lstStyle/>
          <a:p>
            <a:pPr>
              <a:lnSpc>
                <a:spcPct val="150000"/>
              </a:lnSpc>
            </a:pPr>
            <a:r>
              <a:rPr lang="en-US" sz="3600" b="1" dirty="0">
                <a:latin typeface="Times New Roman" panose="02020603050405020304" pitchFamily="18" charset="0"/>
                <a:cs typeface="Times New Roman" panose="02020603050405020304" pitchFamily="18" charset="0"/>
              </a:rPr>
              <a:t>To measure illumination, we should use a luxmeter.</a:t>
            </a:r>
            <a:endParaRPr lang="fr-FR" sz="3600" b="1" dirty="0">
              <a:latin typeface="Times New Roman" panose="02020603050405020304" pitchFamily="18" charset="0"/>
              <a:cs typeface="Times New Roman" panose="02020603050405020304" pitchFamily="18" charset="0"/>
            </a:endParaRPr>
          </a:p>
        </p:txBody>
      </p:sp>
      <p:pic>
        <p:nvPicPr>
          <p:cNvPr id="31" name="Espace réservé pour une image  7">
            <a:extLst>
              <a:ext uri="{FF2B5EF4-FFF2-40B4-BE49-F238E27FC236}">
                <a16:creationId xmlns:a16="http://schemas.microsoft.com/office/drawing/2014/main" id="{CD58ADE0-E0B9-FD54-5646-10B02F3BC5C6}"/>
              </a:ext>
            </a:extLst>
          </p:cNvPr>
          <p:cNvPicPr>
            <a:picLocks noChangeAspect="1"/>
          </p:cNvPicPr>
          <p:nvPr/>
        </p:nvPicPr>
        <p:blipFill rotWithShape="1">
          <a:blip r:embed="rId5">
            <a:extLst>
              <a:ext uri="{28A0092B-C50C-407E-A947-70E740481C1C}">
                <a14:useLocalDpi xmlns:a14="http://schemas.microsoft.com/office/drawing/2010/main" val="0"/>
              </a:ext>
            </a:extLst>
          </a:blip>
          <a:srcRect l="4568" r="18588"/>
          <a:stretch/>
        </p:blipFill>
        <p:spPr>
          <a:xfrm>
            <a:off x="26527478" y="23302055"/>
            <a:ext cx="2929812" cy="2621417"/>
          </a:xfrm>
          <a:prstGeom prst="rect">
            <a:avLst/>
          </a:prstGeom>
        </p:spPr>
      </p:pic>
      <p:pic>
        <p:nvPicPr>
          <p:cNvPr id="32" name="Espace réservé pour une image  22">
            <a:extLst>
              <a:ext uri="{FF2B5EF4-FFF2-40B4-BE49-F238E27FC236}">
                <a16:creationId xmlns:a16="http://schemas.microsoft.com/office/drawing/2014/main" id="{22C659C6-8A2B-5A32-0DC9-D625588BAF9E}"/>
              </a:ext>
            </a:extLst>
          </p:cNvPr>
          <p:cNvPicPr>
            <a:picLocks noChangeAspect="1"/>
          </p:cNvPicPr>
          <p:nvPr/>
        </p:nvPicPr>
        <p:blipFill>
          <a:blip r:embed="rId6" cstate="print">
            <a:extLst>
              <a:ext uri="{28A0092B-C50C-407E-A947-70E740481C1C}">
                <a14:useLocalDpi xmlns:a14="http://schemas.microsoft.com/office/drawing/2010/main" val="0"/>
              </a:ext>
            </a:extLst>
          </a:blip>
          <a:srcRect t="4271" b="4271"/>
          <a:stretch>
            <a:fillRect/>
          </a:stretch>
        </p:blipFill>
        <p:spPr>
          <a:xfrm>
            <a:off x="11049967" y="23166930"/>
            <a:ext cx="3329984" cy="3338637"/>
          </a:xfrm>
          <a:prstGeom prst="rect">
            <a:avLst/>
          </a:prstGeom>
        </p:spPr>
      </p:pic>
      <p:sp>
        <p:nvSpPr>
          <p:cNvPr id="35" name="ZoneTexte 34">
            <a:extLst>
              <a:ext uri="{FF2B5EF4-FFF2-40B4-BE49-F238E27FC236}">
                <a16:creationId xmlns:a16="http://schemas.microsoft.com/office/drawing/2014/main" id="{3B230BCD-9AC2-DF55-32F7-D4E822B14F44}"/>
              </a:ext>
            </a:extLst>
          </p:cNvPr>
          <p:cNvSpPr txBox="1"/>
          <p:nvPr/>
        </p:nvSpPr>
        <p:spPr>
          <a:xfrm>
            <a:off x="15072118" y="24554473"/>
            <a:ext cx="10204264" cy="1654748"/>
          </a:xfrm>
          <a:prstGeom prst="rect">
            <a:avLst/>
          </a:prstGeom>
          <a:noFill/>
          <a:ln>
            <a:solidFill>
              <a:srgbClr val="FFC000"/>
            </a:solidFill>
          </a:ln>
        </p:spPr>
        <p:txBody>
          <a:bodyPr wrap="square">
            <a:spAutoFit/>
          </a:bodyPr>
          <a:lstStyle/>
          <a:p>
            <a:pPr>
              <a:lnSpc>
                <a:spcPct val="150000"/>
              </a:lnSpc>
            </a:pPr>
            <a:r>
              <a:rPr lang="en-US" sz="3600" dirty="0">
                <a:latin typeface="Times New Roman" panose="02020603050405020304" pitchFamily="18" charset="0"/>
                <a:cs typeface="Times New Roman" panose="02020603050405020304" pitchFamily="18" charset="0"/>
              </a:rPr>
              <a:t>We position the patient 40 cm from the reading plane and start the timer for 45 minutes.</a:t>
            </a:r>
            <a:endParaRPr lang="fr-FR" sz="3600" dirty="0">
              <a:latin typeface="Times New Roman" panose="02020603050405020304" pitchFamily="18" charset="0"/>
              <a:cs typeface="Times New Roman" panose="02020603050405020304" pitchFamily="18" charset="0"/>
            </a:endParaRPr>
          </a:p>
        </p:txBody>
      </p:sp>
      <p:graphicFrame>
        <p:nvGraphicFramePr>
          <p:cNvPr id="37" name="Graphique 36">
            <a:extLst>
              <a:ext uri="{FF2B5EF4-FFF2-40B4-BE49-F238E27FC236}">
                <a16:creationId xmlns:a16="http://schemas.microsoft.com/office/drawing/2014/main" id="{B06B26AE-FF5F-1286-7C91-C3249CE1E895}"/>
              </a:ext>
            </a:extLst>
          </p:cNvPr>
          <p:cNvGraphicFramePr/>
          <p:nvPr>
            <p:extLst>
              <p:ext uri="{D42A27DB-BD31-4B8C-83A1-F6EECF244321}">
                <p14:modId xmlns:p14="http://schemas.microsoft.com/office/powerpoint/2010/main" val="645846341"/>
              </p:ext>
            </p:extLst>
          </p:nvPr>
        </p:nvGraphicFramePr>
        <p:xfrm>
          <a:off x="9909292" y="31790725"/>
          <a:ext cx="5611334" cy="4078623"/>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40" name="Graphique 39">
            <a:extLst>
              <a:ext uri="{FF2B5EF4-FFF2-40B4-BE49-F238E27FC236}">
                <a16:creationId xmlns:a16="http://schemas.microsoft.com/office/drawing/2014/main" id="{E0757799-859E-EC98-503B-5F6544DC5541}"/>
              </a:ext>
            </a:extLst>
          </p:cNvPr>
          <p:cNvGraphicFramePr/>
          <p:nvPr>
            <p:extLst>
              <p:ext uri="{D42A27DB-BD31-4B8C-83A1-F6EECF244321}">
                <p14:modId xmlns:p14="http://schemas.microsoft.com/office/powerpoint/2010/main" val="3944716158"/>
              </p:ext>
            </p:extLst>
          </p:nvPr>
        </p:nvGraphicFramePr>
        <p:xfrm>
          <a:off x="16193879" y="31702633"/>
          <a:ext cx="5764793" cy="4100453"/>
        </p:xfrm>
        <a:graphic>
          <a:graphicData uri="http://schemas.openxmlformats.org/drawingml/2006/chart">
            <c:chart xmlns:c="http://schemas.openxmlformats.org/drawingml/2006/chart" xmlns:r="http://schemas.openxmlformats.org/officeDocument/2006/relationships" r:id="rId8"/>
          </a:graphicData>
        </a:graphic>
      </p:graphicFrame>
      <p:sp>
        <p:nvSpPr>
          <p:cNvPr id="46" name="Rectangle 45">
            <a:extLst>
              <a:ext uri="{FF2B5EF4-FFF2-40B4-BE49-F238E27FC236}">
                <a16:creationId xmlns:a16="http://schemas.microsoft.com/office/drawing/2014/main" id="{5B72E91F-388E-B85F-3460-97E2F911D940}"/>
              </a:ext>
            </a:extLst>
          </p:cNvPr>
          <p:cNvSpPr/>
          <p:nvPr/>
        </p:nvSpPr>
        <p:spPr>
          <a:xfrm>
            <a:off x="225103" y="25295600"/>
            <a:ext cx="10364926" cy="1000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4000" b="1" dirty="0">
                <a:latin typeface="Times New Roman" panose="02020603050405020304" pitchFamily="18" charset="0"/>
                <a:cs typeface="Times New Roman" panose="02020603050405020304" pitchFamily="18" charset="0"/>
              </a:rPr>
              <a:t>RESULTS </a:t>
            </a:r>
          </a:p>
        </p:txBody>
      </p:sp>
      <p:graphicFrame>
        <p:nvGraphicFramePr>
          <p:cNvPr id="47" name="Graphique 46">
            <a:extLst>
              <a:ext uri="{FF2B5EF4-FFF2-40B4-BE49-F238E27FC236}">
                <a16:creationId xmlns:a16="http://schemas.microsoft.com/office/drawing/2014/main" id="{19D691AF-C53D-791B-708A-9EB1E488E9A6}"/>
              </a:ext>
            </a:extLst>
          </p:cNvPr>
          <p:cNvGraphicFramePr/>
          <p:nvPr>
            <p:extLst>
              <p:ext uri="{D42A27DB-BD31-4B8C-83A1-F6EECF244321}">
                <p14:modId xmlns:p14="http://schemas.microsoft.com/office/powerpoint/2010/main" val="2846910310"/>
              </p:ext>
            </p:extLst>
          </p:nvPr>
        </p:nvGraphicFramePr>
        <p:xfrm>
          <a:off x="9554834" y="26909437"/>
          <a:ext cx="6172632" cy="4443504"/>
        </p:xfrm>
        <a:graphic>
          <a:graphicData uri="http://schemas.openxmlformats.org/drawingml/2006/chart">
            <c:chart xmlns:c="http://schemas.openxmlformats.org/drawingml/2006/chart" xmlns:r="http://schemas.openxmlformats.org/officeDocument/2006/relationships" r:id="rId9"/>
          </a:graphicData>
        </a:graphic>
      </p:graphicFrame>
      <p:sp>
        <p:nvSpPr>
          <p:cNvPr id="53" name="ZoneTexte 52">
            <a:extLst>
              <a:ext uri="{FF2B5EF4-FFF2-40B4-BE49-F238E27FC236}">
                <a16:creationId xmlns:a16="http://schemas.microsoft.com/office/drawing/2014/main" id="{658881D8-0806-065C-C946-344B7B6EC9C2}"/>
              </a:ext>
            </a:extLst>
          </p:cNvPr>
          <p:cNvSpPr txBox="1"/>
          <p:nvPr/>
        </p:nvSpPr>
        <p:spPr>
          <a:xfrm rot="10800000" flipV="1">
            <a:off x="10108767" y="26715948"/>
            <a:ext cx="10876298" cy="461665"/>
          </a:xfrm>
          <a:prstGeom prst="rect">
            <a:avLst/>
          </a:prstGeom>
          <a:noFill/>
          <a:ln>
            <a:solidFill>
              <a:srgbClr val="FFC000"/>
            </a:solidFill>
          </a:ln>
        </p:spPr>
        <p:txBody>
          <a:bodyPr wrap="square">
            <a:spAutoFit/>
          </a:bodyPr>
          <a:lstStyle/>
          <a:p>
            <a:pPr algn="ctr"/>
            <a:r>
              <a:rPr lang="en-US" sz="2400" b="1" dirty="0">
                <a:latin typeface="Times New Roman" panose="02020603050405020304" pitchFamily="18" charset="0"/>
                <a:cs typeface="Times New Roman" panose="02020603050405020304" pitchFamily="18" charset="0"/>
              </a:rPr>
              <a:t>The CFL lamp has a less harmful impact on distant visual acuity for both genders.</a:t>
            </a:r>
            <a:endParaRPr lang="fr-FR" sz="2400" b="1" dirty="0">
              <a:latin typeface="Times New Roman" panose="02020603050405020304" pitchFamily="18" charset="0"/>
              <a:cs typeface="Times New Roman" panose="02020603050405020304" pitchFamily="18" charset="0"/>
            </a:endParaRPr>
          </a:p>
        </p:txBody>
      </p:sp>
      <p:graphicFrame>
        <p:nvGraphicFramePr>
          <p:cNvPr id="54" name="Graphique 53">
            <a:extLst>
              <a:ext uri="{FF2B5EF4-FFF2-40B4-BE49-F238E27FC236}">
                <a16:creationId xmlns:a16="http://schemas.microsoft.com/office/drawing/2014/main" id="{E66C7964-D4A1-5BFA-468E-481AF0F22DBE}"/>
              </a:ext>
            </a:extLst>
          </p:cNvPr>
          <p:cNvGraphicFramePr/>
          <p:nvPr>
            <p:extLst>
              <p:ext uri="{D42A27DB-BD31-4B8C-83A1-F6EECF244321}">
                <p14:modId xmlns:p14="http://schemas.microsoft.com/office/powerpoint/2010/main" val="968486031"/>
              </p:ext>
            </p:extLst>
          </p:nvPr>
        </p:nvGraphicFramePr>
        <p:xfrm>
          <a:off x="15773381" y="27159441"/>
          <a:ext cx="5764793" cy="4211674"/>
        </p:xfrm>
        <a:graphic>
          <a:graphicData uri="http://schemas.openxmlformats.org/drawingml/2006/chart">
            <c:chart xmlns:c="http://schemas.openxmlformats.org/drawingml/2006/chart" xmlns:r="http://schemas.openxmlformats.org/officeDocument/2006/relationships" r:id="rId10"/>
          </a:graphicData>
        </a:graphic>
      </p:graphicFrame>
      <p:sp>
        <p:nvSpPr>
          <p:cNvPr id="56" name="ZoneTexte 55">
            <a:extLst>
              <a:ext uri="{FF2B5EF4-FFF2-40B4-BE49-F238E27FC236}">
                <a16:creationId xmlns:a16="http://schemas.microsoft.com/office/drawing/2014/main" id="{58275C00-7CFD-05DE-29EE-7AE592A48D46}"/>
              </a:ext>
            </a:extLst>
          </p:cNvPr>
          <p:cNvSpPr txBox="1"/>
          <p:nvPr/>
        </p:nvSpPr>
        <p:spPr>
          <a:xfrm>
            <a:off x="10629605" y="27532763"/>
            <a:ext cx="4522589" cy="523220"/>
          </a:xfrm>
          <a:prstGeom prst="rect">
            <a:avLst/>
          </a:prstGeom>
          <a:noFill/>
        </p:spPr>
        <p:txBody>
          <a:bodyPr wrap="square">
            <a:spAutoFit/>
          </a:bodyPr>
          <a:lstStyle/>
          <a:p>
            <a:r>
              <a:rPr lang="fr-CH" sz="2800" b="1" i="0" dirty="0">
                <a:solidFill>
                  <a:srgbClr val="27251E"/>
                </a:solidFill>
                <a:effectLst/>
                <a:latin typeface="pplxSerif"/>
              </a:rPr>
              <a:t>Distance </a:t>
            </a:r>
            <a:r>
              <a:rPr lang="fr-CH" sz="2800" b="1" i="0" dirty="0" err="1">
                <a:solidFill>
                  <a:srgbClr val="27251E"/>
                </a:solidFill>
                <a:effectLst/>
                <a:latin typeface="pplxSerif"/>
              </a:rPr>
              <a:t>visual</a:t>
            </a:r>
            <a:r>
              <a:rPr lang="fr-CH" sz="2800" b="1" i="0" dirty="0">
                <a:solidFill>
                  <a:srgbClr val="27251E"/>
                </a:solidFill>
                <a:effectLst/>
                <a:latin typeface="pplxSerif"/>
              </a:rPr>
              <a:t> </a:t>
            </a:r>
            <a:r>
              <a:rPr lang="fr-CH" sz="2800" b="1" i="0" dirty="0" err="1">
                <a:solidFill>
                  <a:srgbClr val="27251E"/>
                </a:solidFill>
                <a:effectLst/>
                <a:latin typeface="pplxSerif"/>
              </a:rPr>
              <a:t>acuity</a:t>
            </a:r>
            <a:r>
              <a:rPr lang="fr-CH" sz="2800" b="1" i="0" dirty="0">
                <a:solidFill>
                  <a:srgbClr val="27251E"/>
                </a:solidFill>
                <a:effectLst/>
                <a:latin typeface="pplxSerif"/>
              </a:rPr>
              <a:t> in men</a:t>
            </a:r>
            <a:endParaRPr lang="fr-CH" sz="2800" dirty="0"/>
          </a:p>
        </p:txBody>
      </p:sp>
      <p:sp>
        <p:nvSpPr>
          <p:cNvPr id="57" name="ZoneTexte 56">
            <a:extLst>
              <a:ext uri="{FF2B5EF4-FFF2-40B4-BE49-F238E27FC236}">
                <a16:creationId xmlns:a16="http://schemas.microsoft.com/office/drawing/2014/main" id="{F231E5EF-A45F-F47C-C16B-E73E86E2CCBD}"/>
              </a:ext>
            </a:extLst>
          </p:cNvPr>
          <p:cNvSpPr txBox="1"/>
          <p:nvPr/>
        </p:nvSpPr>
        <p:spPr>
          <a:xfrm>
            <a:off x="15977827" y="27532763"/>
            <a:ext cx="5109204" cy="523220"/>
          </a:xfrm>
          <a:prstGeom prst="rect">
            <a:avLst/>
          </a:prstGeom>
          <a:noFill/>
        </p:spPr>
        <p:txBody>
          <a:bodyPr wrap="square">
            <a:spAutoFit/>
          </a:bodyPr>
          <a:lstStyle/>
          <a:p>
            <a:r>
              <a:rPr lang="fr-CH" sz="2800" b="1" i="0" dirty="0">
                <a:solidFill>
                  <a:srgbClr val="27251E"/>
                </a:solidFill>
                <a:effectLst/>
                <a:latin typeface="pplxSerif"/>
              </a:rPr>
              <a:t>Distance </a:t>
            </a:r>
            <a:r>
              <a:rPr lang="fr-CH" sz="2800" b="1" i="0" dirty="0" err="1">
                <a:solidFill>
                  <a:srgbClr val="27251E"/>
                </a:solidFill>
                <a:effectLst/>
                <a:latin typeface="pplxSerif"/>
              </a:rPr>
              <a:t>visual</a:t>
            </a:r>
            <a:r>
              <a:rPr lang="fr-CH" sz="2800" b="1" i="0" dirty="0">
                <a:solidFill>
                  <a:srgbClr val="27251E"/>
                </a:solidFill>
                <a:effectLst/>
                <a:latin typeface="pplxSerif"/>
              </a:rPr>
              <a:t> </a:t>
            </a:r>
            <a:r>
              <a:rPr lang="fr-CH" sz="2800" b="1" i="0" dirty="0" err="1">
                <a:solidFill>
                  <a:srgbClr val="27251E"/>
                </a:solidFill>
                <a:effectLst/>
                <a:latin typeface="pplxSerif"/>
              </a:rPr>
              <a:t>acuity</a:t>
            </a:r>
            <a:r>
              <a:rPr lang="fr-CH" sz="2800" b="1" i="0" dirty="0">
                <a:solidFill>
                  <a:srgbClr val="27251E"/>
                </a:solidFill>
                <a:effectLst/>
                <a:latin typeface="pplxSerif"/>
              </a:rPr>
              <a:t> in </a:t>
            </a:r>
            <a:r>
              <a:rPr lang="fr-CH" sz="2800" b="1" i="0" dirty="0" err="1">
                <a:solidFill>
                  <a:srgbClr val="27251E"/>
                </a:solidFill>
                <a:effectLst/>
                <a:latin typeface="pplxSerif"/>
              </a:rPr>
              <a:t>women</a:t>
            </a:r>
            <a:endParaRPr lang="fr-CH" sz="2800" dirty="0"/>
          </a:p>
        </p:txBody>
      </p:sp>
      <p:sp>
        <p:nvSpPr>
          <p:cNvPr id="59" name="ZoneTexte 58">
            <a:extLst>
              <a:ext uri="{FF2B5EF4-FFF2-40B4-BE49-F238E27FC236}">
                <a16:creationId xmlns:a16="http://schemas.microsoft.com/office/drawing/2014/main" id="{7342B43E-2998-A880-B3D9-695A19E9CF66}"/>
              </a:ext>
            </a:extLst>
          </p:cNvPr>
          <p:cNvSpPr txBox="1"/>
          <p:nvPr/>
        </p:nvSpPr>
        <p:spPr>
          <a:xfrm>
            <a:off x="12823910" y="30953196"/>
            <a:ext cx="2828168" cy="369333"/>
          </a:xfrm>
          <a:prstGeom prst="rect">
            <a:avLst/>
          </a:prstGeom>
          <a:noFill/>
        </p:spPr>
        <p:txBody>
          <a:bodyPr wrap="square">
            <a:spAutoFit/>
          </a:bodyPr>
          <a:lstStyle/>
          <a:p>
            <a:pPr algn="l"/>
            <a:r>
              <a:rPr lang="fr-CH" b="1" i="0" dirty="0">
                <a:solidFill>
                  <a:srgbClr val="27251E"/>
                </a:solidFill>
                <a:effectLst/>
                <a:latin typeface="pplxSerif"/>
              </a:rPr>
              <a:t>Visual </a:t>
            </a:r>
            <a:r>
              <a:rPr lang="fr-CH" b="1" dirty="0" err="1">
                <a:solidFill>
                  <a:srgbClr val="27251E"/>
                </a:solidFill>
                <a:latin typeface="pplxSerif"/>
              </a:rPr>
              <a:t>A</a:t>
            </a:r>
            <a:r>
              <a:rPr lang="fr-CH" b="1" i="0" dirty="0" err="1">
                <a:solidFill>
                  <a:srgbClr val="27251E"/>
                </a:solidFill>
                <a:effectLst/>
                <a:latin typeface="pplxSerif"/>
              </a:rPr>
              <a:t>cuity</a:t>
            </a:r>
            <a:r>
              <a:rPr lang="fr-CH" b="1" i="0" dirty="0">
                <a:solidFill>
                  <a:srgbClr val="27251E"/>
                </a:solidFill>
                <a:effectLst/>
                <a:latin typeface="pplxSerif"/>
              </a:rPr>
              <a:t> </a:t>
            </a:r>
            <a:r>
              <a:rPr lang="fr-CH" b="1" i="0" dirty="0" err="1">
                <a:solidFill>
                  <a:srgbClr val="27251E"/>
                </a:solidFill>
                <a:effectLst/>
                <a:latin typeface="pplxSerif"/>
              </a:rPr>
              <a:t>below</a:t>
            </a:r>
            <a:r>
              <a:rPr lang="fr-CH" b="1" i="0" dirty="0">
                <a:solidFill>
                  <a:srgbClr val="27251E"/>
                </a:solidFill>
                <a:effectLst/>
                <a:latin typeface="pplxSerif"/>
              </a:rPr>
              <a:t> 10/10</a:t>
            </a:r>
            <a:endParaRPr lang="fr-CH" b="0" i="0" dirty="0">
              <a:solidFill>
                <a:srgbClr val="27251E"/>
              </a:solidFill>
              <a:effectLst/>
              <a:latin typeface="pplxSerif"/>
            </a:endParaRPr>
          </a:p>
        </p:txBody>
      </p:sp>
      <p:sp>
        <p:nvSpPr>
          <p:cNvPr id="60" name="ZoneTexte 59">
            <a:extLst>
              <a:ext uri="{FF2B5EF4-FFF2-40B4-BE49-F238E27FC236}">
                <a16:creationId xmlns:a16="http://schemas.microsoft.com/office/drawing/2014/main" id="{0D6311CD-F35E-7519-6848-56DEC876152A}"/>
              </a:ext>
            </a:extLst>
          </p:cNvPr>
          <p:cNvSpPr txBox="1"/>
          <p:nvPr/>
        </p:nvSpPr>
        <p:spPr>
          <a:xfrm>
            <a:off x="18784694" y="30953602"/>
            <a:ext cx="2828168" cy="369333"/>
          </a:xfrm>
          <a:prstGeom prst="rect">
            <a:avLst/>
          </a:prstGeom>
          <a:noFill/>
        </p:spPr>
        <p:txBody>
          <a:bodyPr wrap="square">
            <a:spAutoFit/>
          </a:bodyPr>
          <a:lstStyle/>
          <a:p>
            <a:pPr algn="l"/>
            <a:r>
              <a:rPr lang="fr-CH" b="1" i="0" dirty="0">
                <a:solidFill>
                  <a:srgbClr val="27251E"/>
                </a:solidFill>
                <a:effectLst/>
                <a:latin typeface="pplxSerif"/>
              </a:rPr>
              <a:t>Visual </a:t>
            </a:r>
            <a:r>
              <a:rPr lang="fr-CH" b="1" dirty="0" err="1">
                <a:solidFill>
                  <a:srgbClr val="27251E"/>
                </a:solidFill>
                <a:latin typeface="pplxSerif"/>
              </a:rPr>
              <a:t>A</a:t>
            </a:r>
            <a:r>
              <a:rPr lang="fr-CH" b="1" i="0" dirty="0" err="1">
                <a:solidFill>
                  <a:srgbClr val="27251E"/>
                </a:solidFill>
                <a:effectLst/>
                <a:latin typeface="pplxSerif"/>
              </a:rPr>
              <a:t>cuity</a:t>
            </a:r>
            <a:r>
              <a:rPr lang="fr-CH" b="1" i="0" dirty="0">
                <a:solidFill>
                  <a:srgbClr val="27251E"/>
                </a:solidFill>
                <a:effectLst/>
                <a:latin typeface="pplxSerif"/>
              </a:rPr>
              <a:t> </a:t>
            </a:r>
            <a:r>
              <a:rPr lang="fr-CH" b="1" i="0" dirty="0" err="1">
                <a:solidFill>
                  <a:srgbClr val="27251E"/>
                </a:solidFill>
                <a:effectLst/>
                <a:latin typeface="pplxSerif"/>
              </a:rPr>
              <a:t>below</a:t>
            </a:r>
            <a:r>
              <a:rPr lang="fr-CH" b="1" i="0" dirty="0">
                <a:solidFill>
                  <a:srgbClr val="27251E"/>
                </a:solidFill>
                <a:effectLst/>
                <a:latin typeface="pplxSerif"/>
              </a:rPr>
              <a:t> 10/10</a:t>
            </a:r>
            <a:endParaRPr lang="fr-CH" b="0" i="0" dirty="0">
              <a:solidFill>
                <a:srgbClr val="27251E"/>
              </a:solidFill>
              <a:effectLst/>
              <a:latin typeface="pplxSerif"/>
            </a:endParaRPr>
          </a:p>
        </p:txBody>
      </p:sp>
      <p:sp>
        <p:nvSpPr>
          <p:cNvPr id="61" name="ZoneTexte 60">
            <a:extLst>
              <a:ext uri="{FF2B5EF4-FFF2-40B4-BE49-F238E27FC236}">
                <a16:creationId xmlns:a16="http://schemas.microsoft.com/office/drawing/2014/main" id="{69050E72-32E0-A52A-92DA-77ED65B6B514}"/>
              </a:ext>
            </a:extLst>
          </p:cNvPr>
          <p:cNvSpPr txBox="1"/>
          <p:nvPr/>
        </p:nvSpPr>
        <p:spPr>
          <a:xfrm>
            <a:off x="11326748" y="30963830"/>
            <a:ext cx="1689481" cy="338554"/>
          </a:xfrm>
          <a:prstGeom prst="rect">
            <a:avLst/>
          </a:prstGeom>
          <a:noFill/>
        </p:spPr>
        <p:txBody>
          <a:bodyPr wrap="square">
            <a:spAutoFit/>
          </a:bodyPr>
          <a:lstStyle/>
          <a:p>
            <a:pPr algn="l"/>
            <a:r>
              <a:rPr lang="fr-CH" sz="1600" b="1" i="0" dirty="0">
                <a:solidFill>
                  <a:srgbClr val="27251E"/>
                </a:solidFill>
                <a:effectLst/>
                <a:latin typeface="pplxSerif"/>
              </a:rPr>
              <a:t>V</a:t>
            </a:r>
            <a:r>
              <a:rPr lang="fr-CH" sz="1600" b="1" dirty="0">
                <a:solidFill>
                  <a:srgbClr val="27251E"/>
                </a:solidFill>
                <a:latin typeface="pplxSerif"/>
              </a:rPr>
              <a:t>A</a:t>
            </a:r>
            <a:r>
              <a:rPr lang="fr-CH" sz="1600" b="1" i="0" dirty="0">
                <a:solidFill>
                  <a:srgbClr val="27251E"/>
                </a:solidFill>
                <a:effectLst/>
                <a:latin typeface="pplxSerif"/>
              </a:rPr>
              <a:t>  10/10</a:t>
            </a:r>
            <a:endParaRPr lang="fr-CH" sz="1600" b="0" i="0" dirty="0">
              <a:solidFill>
                <a:srgbClr val="27251E"/>
              </a:solidFill>
              <a:effectLst/>
              <a:latin typeface="pplxSerif"/>
            </a:endParaRPr>
          </a:p>
        </p:txBody>
      </p:sp>
      <p:sp>
        <p:nvSpPr>
          <p:cNvPr id="62" name="ZoneTexte 61">
            <a:extLst>
              <a:ext uri="{FF2B5EF4-FFF2-40B4-BE49-F238E27FC236}">
                <a16:creationId xmlns:a16="http://schemas.microsoft.com/office/drawing/2014/main" id="{5BDA5DD6-8E88-5229-8840-7E5B51DA5F21}"/>
              </a:ext>
            </a:extLst>
          </p:cNvPr>
          <p:cNvSpPr txBox="1"/>
          <p:nvPr/>
        </p:nvSpPr>
        <p:spPr>
          <a:xfrm>
            <a:off x="17104790" y="30968992"/>
            <a:ext cx="1134616" cy="338554"/>
          </a:xfrm>
          <a:prstGeom prst="rect">
            <a:avLst/>
          </a:prstGeom>
          <a:noFill/>
        </p:spPr>
        <p:txBody>
          <a:bodyPr wrap="square">
            <a:spAutoFit/>
          </a:bodyPr>
          <a:lstStyle/>
          <a:p>
            <a:pPr algn="l"/>
            <a:r>
              <a:rPr lang="fr-CH" sz="1600" b="1" i="0" dirty="0">
                <a:solidFill>
                  <a:srgbClr val="27251E"/>
                </a:solidFill>
                <a:effectLst/>
                <a:latin typeface="pplxSerif"/>
              </a:rPr>
              <a:t>V</a:t>
            </a:r>
            <a:r>
              <a:rPr lang="fr-CH" sz="1600" b="1" dirty="0">
                <a:solidFill>
                  <a:srgbClr val="27251E"/>
                </a:solidFill>
                <a:latin typeface="pplxSerif"/>
              </a:rPr>
              <a:t>A</a:t>
            </a:r>
            <a:r>
              <a:rPr lang="fr-CH" sz="1600" b="1" i="0" dirty="0">
                <a:solidFill>
                  <a:srgbClr val="27251E"/>
                </a:solidFill>
                <a:effectLst/>
                <a:latin typeface="pplxSerif"/>
              </a:rPr>
              <a:t>  10/10</a:t>
            </a:r>
            <a:endParaRPr lang="fr-CH" sz="1600" b="0" i="0" dirty="0">
              <a:solidFill>
                <a:srgbClr val="27251E"/>
              </a:solidFill>
              <a:effectLst/>
              <a:latin typeface="pplxSerif"/>
            </a:endParaRPr>
          </a:p>
        </p:txBody>
      </p:sp>
      <p:sp>
        <p:nvSpPr>
          <p:cNvPr id="64" name="ZoneTexte 63">
            <a:extLst>
              <a:ext uri="{FF2B5EF4-FFF2-40B4-BE49-F238E27FC236}">
                <a16:creationId xmlns:a16="http://schemas.microsoft.com/office/drawing/2014/main" id="{4CDB2A23-67F4-0769-D202-BABC37DA9691}"/>
              </a:ext>
            </a:extLst>
          </p:cNvPr>
          <p:cNvSpPr txBox="1"/>
          <p:nvPr/>
        </p:nvSpPr>
        <p:spPr>
          <a:xfrm rot="5400000">
            <a:off x="10112497" y="30332103"/>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sp>
        <p:nvSpPr>
          <p:cNvPr id="66" name="ZoneTexte 65">
            <a:extLst>
              <a:ext uri="{FF2B5EF4-FFF2-40B4-BE49-F238E27FC236}">
                <a16:creationId xmlns:a16="http://schemas.microsoft.com/office/drawing/2014/main" id="{E34EB0EB-B8F8-95F9-068F-E23A6C146980}"/>
              </a:ext>
            </a:extLst>
          </p:cNvPr>
          <p:cNvSpPr txBox="1"/>
          <p:nvPr/>
        </p:nvSpPr>
        <p:spPr>
          <a:xfrm rot="5400000">
            <a:off x="10631708" y="30447411"/>
            <a:ext cx="956930"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LED</a:t>
            </a:r>
            <a:endParaRPr lang="fr-CH" dirty="0"/>
          </a:p>
        </p:txBody>
      </p:sp>
      <p:sp>
        <p:nvSpPr>
          <p:cNvPr id="67" name="ZoneTexte 66">
            <a:extLst>
              <a:ext uri="{FF2B5EF4-FFF2-40B4-BE49-F238E27FC236}">
                <a16:creationId xmlns:a16="http://schemas.microsoft.com/office/drawing/2014/main" id="{A6B50BF3-54CB-B1CD-4D48-4655E6080099}"/>
              </a:ext>
            </a:extLst>
          </p:cNvPr>
          <p:cNvSpPr txBox="1"/>
          <p:nvPr/>
        </p:nvSpPr>
        <p:spPr>
          <a:xfrm rot="5400000">
            <a:off x="16774928" y="30310146"/>
            <a:ext cx="956930"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LED</a:t>
            </a:r>
            <a:endParaRPr lang="fr-CH" dirty="0"/>
          </a:p>
        </p:txBody>
      </p:sp>
      <p:sp>
        <p:nvSpPr>
          <p:cNvPr id="69" name="ZoneTexte 68">
            <a:extLst>
              <a:ext uri="{FF2B5EF4-FFF2-40B4-BE49-F238E27FC236}">
                <a16:creationId xmlns:a16="http://schemas.microsoft.com/office/drawing/2014/main" id="{BEE4283F-6EAA-ED49-2B4B-2EDCE18C0593}"/>
              </a:ext>
            </a:extLst>
          </p:cNvPr>
          <p:cNvSpPr txBox="1"/>
          <p:nvPr/>
        </p:nvSpPr>
        <p:spPr>
          <a:xfrm rot="5400000">
            <a:off x="11167621" y="30403992"/>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
        <p:nvSpPr>
          <p:cNvPr id="70" name="ZoneTexte 69">
            <a:extLst>
              <a:ext uri="{FF2B5EF4-FFF2-40B4-BE49-F238E27FC236}">
                <a16:creationId xmlns:a16="http://schemas.microsoft.com/office/drawing/2014/main" id="{B9A4DB21-9E19-045B-BE0D-EB6BF0E0C8BE}"/>
              </a:ext>
            </a:extLst>
          </p:cNvPr>
          <p:cNvSpPr txBox="1"/>
          <p:nvPr/>
        </p:nvSpPr>
        <p:spPr>
          <a:xfrm rot="5400000">
            <a:off x="17299003" y="30343411"/>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
        <p:nvSpPr>
          <p:cNvPr id="71" name="ZoneTexte 70">
            <a:extLst>
              <a:ext uri="{FF2B5EF4-FFF2-40B4-BE49-F238E27FC236}">
                <a16:creationId xmlns:a16="http://schemas.microsoft.com/office/drawing/2014/main" id="{61857F58-7258-57DF-41F4-FBF3C75D8BC3}"/>
              </a:ext>
            </a:extLst>
          </p:cNvPr>
          <p:cNvSpPr txBox="1"/>
          <p:nvPr/>
        </p:nvSpPr>
        <p:spPr>
          <a:xfrm rot="5400000">
            <a:off x="11814612" y="30351137"/>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sp>
        <p:nvSpPr>
          <p:cNvPr id="72" name="ZoneTexte 71">
            <a:extLst>
              <a:ext uri="{FF2B5EF4-FFF2-40B4-BE49-F238E27FC236}">
                <a16:creationId xmlns:a16="http://schemas.microsoft.com/office/drawing/2014/main" id="{B34E299E-E306-7745-C89A-B4D4B6D28F34}"/>
              </a:ext>
            </a:extLst>
          </p:cNvPr>
          <p:cNvSpPr txBox="1"/>
          <p:nvPr/>
        </p:nvSpPr>
        <p:spPr>
          <a:xfrm rot="5400000">
            <a:off x="17978514" y="30236144"/>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sp>
        <p:nvSpPr>
          <p:cNvPr id="73" name="ZoneTexte 72">
            <a:extLst>
              <a:ext uri="{FF2B5EF4-FFF2-40B4-BE49-F238E27FC236}">
                <a16:creationId xmlns:a16="http://schemas.microsoft.com/office/drawing/2014/main" id="{097DE2D7-7284-4573-D8E7-E6EC7AA154AB}"/>
              </a:ext>
            </a:extLst>
          </p:cNvPr>
          <p:cNvSpPr txBox="1"/>
          <p:nvPr/>
        </p:nvSpPr>
        <p:spPr>
          <a:xfrm rot="5400000">
            <a:off x="19466691" y="30212603"/>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sp>
        <p:nvSpPr>
          <p:cNvPr id="74" name="ZoneTexte 73">
            <a:extLst>
              <a:ext uri="{FF2B5EF4-FFF2-40B4-BE49-F238E27FC236}">
                <a16:creationId xmlns:a16="http://schemas.microsoft.com/office/drawing/2014/main" id="{A5880A3E-164A-AD37-F833-1AE84F63F712}"/>
              </a:ext>
            </a:extLst>
          </p:cNvPr>
          <p:cNvSpPr txBox="1"/>
          <p:nvPr/>
        </p:nvSpPr>
        <p:spPr>
          <a:xfrm rot="5400000">
            <a:off x="13560069" y="30339141"/>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sp>
        <p:nvSpPr>
          <p:cNvPr id="77" name="ZoneTexte 76">
            <a:extLst>
              <a:ext uri="{FF2B5EF4-FFF2-40B4-BE49-F238E27FC236}">
                <a16:creationId xmlns:a16="http://schemas.microsoft.com/office/drawing/2014/main" id="{54D7DCB4-9934-70C0-BAA9-83476826173F}"/>
              </a:ext>
            </a:extLst>
          </p:cNvPr>
          <p:cNvSpPr txBox="1"/>
          <p:nvPr/>
        </p:nvSpPr>
        <p:spPr>
          <a:xfrm rot="5400000">
            <a:off x="18360792" y="30299311"/>
            <a:ext cx="956930"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LED</a:t>
            </a:r>
            <a:endParaRPr lang="fr-CH" dirty="0"/>
          </a:p>
        </p:txBody>
      </p:sp>
      <p:sp>
        <p:nvSpPr>
          <p:cNvPr id="78" name="ZoneTexte 77">
            <a:extLst>
              <a:ext uri="{FF2B5EF4-FFF2-40B4-BE49-F238E27FC236}">
                <a16:creationId xmlns:a16="http://schemas.microsoft.com/office/drawing/2014/main" id="{4677E5ED-E591-3436-188A-582F29AD714E}"/>
              </a:ext>
            </a:extLst>
          </p:cNvPr>
          <p:cNvSpPr txBox="1"/>
          <p:nvPr/>
        </p:nvSpPr>
        <p:spPr>
          <a:xfrm rot="5400000">
            <a:off x="19857255" y="30319210"/>
            <a:ext cx="956930"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LED</a:t>
            </a:r>
            <a:endParaRPr lang="fr-CH" dirty="0"/>
          </a:p>
        </p:txBody>
      </p:sp>
      <p:sp>
        <p:nvSpPr>
          <p:cNvPr id="79" name="ZoneTexte 78">
            <a:extLst>
              <a:ext uri="{FF2B5EF4-FFF2-40B4-BE49-F238E27FC236}">
                <a16:creationId xmlns:a16="http://schemas.microsoft.com/office/drawing/2014/main" id="{648D6248-EACF-BABC-2DE9-615E856A2FF5}"/>
              </a:ext>
            </a:extLst>
          </p:cNvPr>
          <p:cNvSpPr txBox="1"/>
          <p:nvPr/>
        </p:nvSpPr>
        <p:spPr>
          <a:xfrm rot="5400000">
            <a:off x="12279517" y="30428193"/>
            <a:ext cx="956930"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LED</a:t>
            </a:r>
            <a:endParaRPr lang="fr-CH" dirty="0"/>
          </a:p>
        </p:txBody>
      </p:sp>
      <p:sp>
        <p:nvSpPr>
          <p:cNvPr id="80" name="ZoneTexte 79">
            <a:extLst>
              <a:ext uri="{FF2B5EF4-FFF2-40B4-BE49-F238E27FC236}">
                <a16:creationId xmlns:a16="http://schemas.microsoft.com/office/drawing/2014/main" id="{54E496A9-6C7C-D1B9-9E97-D11437F40639}"/>
              </a:ext>
            </a:extLst>
          </p:cNvPr>
          <p:cNvSpPr txBox="1"/>
          <p:nvPr/>
        </p:nvSpPr>
        <p:spPr>
          <a:xfrm rot="5400000">
            <a:off x="13991631" y="30428193"/>
            <a:ext cx="956930"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LED</a:t>
            </a:r>
            <a:endParaRPr lang="fr-CH" dirty="0"/>
          </a:p>
        </p:txBody>
      </p:sp>
      <p:sp>
        <p:nvSpPr>
          <p:cNvPr id="81" name="ZoneTexte 80">
            <a:extLst>
              <a:ext uri="{FF2B5EF4-FFF2-40B4-BE49-F238E27FC236}">
                <a16:creationId xmlns:a16="http://schemas.microsoft.com/office/drawing/2014/main" id="{A9780E9B-3D8E-D76D-EC84-3D84D757E5E7}"/>
              </a:ext>
            </a:extLst>
          </p:cNvPr>
          <p:cNvSpPr txBox="1"/>
          <p:nvPr/>
        </p:nvSpPr>
        <p:spPr>
          <a:xfrm rot="5400000">
            <a:off x="12894726" y="30384853"/>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
        <p:nvSpPr>
          <p:cNvPr id="82" name="ZoneTexte 81">
            <a:extLst>
              <a:ext uri="{FF2B5EF4-FFF2-40B4-BE49-F238E27FC236}">
                <a16:creationId xmlns:a16="http://schemas.microsoft.com/office/drawing/2014/main" id="{9248CD38-7EBF-90BF-295D-767AE35E635B}"/>
              </a:ext>
            </a:extLst>
          </p:cNvPr>
          <p:cNvSpPr txBox="1"/>
          <p:nvPr/>
        </p:nvSpPr>
        <p:spPr>
          <a:xfrm rot="5400000">
            <a:off x="14569452" y="30384853"/>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
        <p:nvSpPr>
          <p:cNvPr id="83" name="ZoneTexte 82">
            <a:extLst>
              <a:ext uri="{FF2B5EF4-FFF2-40B4-BE49-F238E27FC236}">
                <a16:creationId xmlns:a16="http://schemas.microsoft.com/office/drawing/2014/main" id="{67205726-C220-B13A-49B0-A47CFB939C64}"/>
              </a:ext>
            </a:extLst>
          </p:cNvPr>
          <p:cNvSpPr txBox="1"/>
          <p:nvPr/>
        </p:nvSpPr>
        <p:spPr>
          <a:xfrm rot="5400000">
            <a:off x="20387432" y="30299310"/>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
        <p:nvSpPr>
          <p:cNvPr id="85" name="ZoneTexte 84">
            <a:extLst>
              <a:ext uri="{FF2B5EF4-FFF2-40B4-BE49-F238E27FC236}">
                <a16:creationId xmlns:a16="http://schemas.microsoft.com/office/drawing/2014/main" id="{06A5EBB3-7579-CE5E-2C4E-2A439AEDCAA9}"/>
              </a:ext>
            </a:extLst>
          </p:cNvPr>
          <p:cNvSpPr txBox="1"/>
          <p:nvPr/>
        </p:nvSpPr>
        <p:spPr>
          <a:xfrm>
            <a:off x="10271734" y="31893737"/>
            <a:ext cx="10674000" cy="461665"/>
          </a:xfrm>
          <a:prstGeom prst="rect">
            <a:avLst/>
          </a:prstGeom>
          <a:noFill/>
          <a:ln>
            <a:solidFill>
              <a:srgbClr val="FFC000"/>
            </a:solidFill>
          </a:ln>
        </p:spPr>
        <p:txBody>
          <a:bodyPr wrap="square">
            <a:spAutoFit/>
          </a:bodyPr>
          <a:lstStyle/>
          <a:p>
            <a:r>
              <a:rPr lang="en-US" sz="2400" b="1" dirty="0">
                <a:latin typeface="Times New Roman" panose="02020603050405020304" pitchFamily="18" charset="0"/>
                <a:cs typeface="Times New Roman" panose="02020603050405020304" pitchFamily="18" charset="0"/>
              </a:rPr>
              <a:t>The CFL lamp has a less harmful impact on near visual acuity for both genders</a:t>
            </a:r>
            <a:endParaRPr lang="fr-CH" sz="2400" b="1" dirty="0">
              <a:latin typeface="Times New Roman" panose="02020603050405020304" pitchFamily="18" charset="0"/>
              <a:cs typeface="Times New Roman" panose="02020603050405020304" pitchFamily="18" charset="0"/>
            </a:endParaRPr>
          </a:p>
        </p:txBody>
      </p:sp>
      <p:sp>
        <p:nvSpPr>
          <p:cNvPr id="86" name="ZoneTexte 85">
            <a:extLst>
              <a:ext uri="{FF2B5EF4-FFF2-40B4-BE49-F238E27FC236}">
                <a16:creationId xmlns:a16="http://schemas.microsoft.com/office/drawing/2014/main" id="{86A40844-20FE-E7AA-B7BD-5524643E0DA3}"/>
              </a:ext>
            </a:extLst>
          </p:cNvPr>
          <p:cNvSpPr txBox="1"/>
          <p:nvPr/>
        </p:nvSpPr>
        <p:spPr>
          <a:xfrm rot="5400000">
            <a:off x="18843218" y="30325491"/>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
        <p:nvSpPr>
          <p:cNvPr id="87" name="ZoneTexte 86">
            <a:extLst>
              <a:ext uri="{FF2B5EF4-FFF2-40B4-BE49-F238E27FC236}">
                <a16:creationId xmlns:a16="http://schemas.microsoft.com/office/drawing/2014/main" id="{091957BB-4461-9A6A-E2F1-B300C49650B3}"/>
              </a:ext>
            </a:extLst>
          </p:cNvPr>
          <p:cNvSpPr txBox="1"/>
          <p:nvPr/>
        </p:nvSpPr>
        <p:spPr>
          <a:xfrm>
            <a:off x="11568456" y="35560399"/>
            <a:ext cx="1065096" cy="338554"/>
          </a:xfrm>
          <a:prstGeom prst="rect">
            <a:avLst/>
          </a:prstGeom>
          <a:noFill/>
        </p:spPr>
        <p:txBody>
          <a:bodyPr wrap="square">
            <a:spAutoFit/>
          </a:bodyPr>
          <a:lstStyle/>
          <a:p>
            <a:pPr algn="l"/>
            <a:r>
              <a:rPr lang="fr-CH" sz="1600" b="1" i="0" dirty="0">
                <a:solidFill>
                  <a:srgbClr val="27251E"/>
                </a:solidFill>
                <a:effectLst/>
                <a:latin typeface="pplxSerif"/>
              </a:rPr>
              <a:t>V</a:t>
            </a:r>
            <a:r>
              <a:rPr lang="fr-CH" sz="1600" b="1" dirty="0">
                <a:solidFill>
                  <a:srgbClr val="27251E"/>
                </a:solidFill>
                <a:latin typeface="pplxSerif"/>
              </a:rPr>
              <a:t>A</a:t>
            </a:r>
            <a:r>
              <a:rPr lang="fr-CH" sz="1600" b="1" i="0" dirty="0">
                <a:solidFill>
                  <a:srgbClr val="27251E"/>
                </a:solidFill>
                <a:effectLst/>
                <a:latin typeface="pplxSerif"/>
              </a:rPr>
              <a:t>  P2</a:t>
            </a:r>
            <a:endParaRPr lang="fr-CH" sz="1600" b="0" i="0" dirty="0">
              <a:solidFill>
                <a:srgbClr val="27251E"/>
              </a:solidFill>
              <a:effectLst/>
              <a:latin typeface="pplxSerif"/>
            </a:endParaRPr>
          </a:p>
        </p:txBody>
      </p:sp>
      <p:sp>
        <p:nvSpPr>
          <p:cNvPr id="89" name="ZoneTexte 88">
            <a:extLst>
              <a:ext uri="{FF2B5EF4-FFF2-40B4-BE49-F238E27FC236}">
                <a16:creationId xmlns:a16="http://schemas.microsoft.com/office/drawing/2014/main" id="{462FAC2F-1CB2-4E21-7C30-0F74BECACBFB}"/>
              </a:ext>
            </a:extLst>
          </p:cNvPr>
          <p:cNvSpPr txBox="1"/>
          <p:nvPr/>
        </p:nvSpPr>
        <p:spPr>
          <a:xfrm>
            <a:off x="12500887" y="35581273"/>
            <a:ext cx="3019739" cy="369332"/>
          </a:xfrm>
          <a:prstGeom prst="rect">
            <a:avLst/>
          </a:prstGeom>
          <a:noFill/>
        </p:spPr>
        <p:txBody>
          <a:bodyPr wrap="square">
            <a:spAutoFit/>
          </a:bodyPr>
          <a:lstStyle/>
          <a:p>
            <a:pPr algn="l"/>
            <a:r>
              <a:rPr lang="en-US" b="1" i="0" dirty="0">
                <a:solidFill>
                  <a:srgbClr val="27251E"/>
                </a:solidFill>
                <a:effectLst/>
                <a:latin typeface="Times New Roman" panose="02020603050405020304" pitchFamily="18" charset="0"/>
                <a:cs typeface="Times New Roman" panose="02020603050405020304" pitchFamily="18" charset="0"/>
              </a:rPr>
              <a:t>Near visual acuity below P2</a:t>
            </a:r>
            <a:endParaRPr lang="en-US" b="0" i="0" dirty="0">
              <a:solidFill>
                <a:srgbClr val="27251E"/>
              </a:solidFill>
              <a:effectLst/>
              <a:latin typeface="Times New Roman" panose="02020603050405020304" pitchFamily="18" charset="0"/>
              <a:cs typeface="Times New Roman" panose="02020603050405020304" pitchFamily="18" charset="0"/>
            </a:endParaRPr>
          </a:p>
        </p:txBody>
      </p:sp>
      <p:sp>
        <p:nvSpPr>
          <p:cNvPr id="90" name="ZoneTexte 89">
            <a:extLst>
              <a:ext uri="{FF2B5EF4-FFF2-40B4-BE49-F238E27FC236}">
                <a16:creationId xmlns:a16="http://schemas.microsoft.com/office/drawing/2014/main" id="{1FD892ED-E65E-7954-E2E7-39A21DBA34A5}"/>
              </a:ext>
            </a:extLst>
          </p:cNvPr>
          <p:cNvSpPr txBox="1"/>
          <p:nvPr/>
        </p:nvSpPr>
        <p:spPr>
          <a:xfrm>
            <a:off x="17853044" y="35427385"/>
            <a:ext cx="1418882" cy="338554"/>
          </a:xfrm>
          <a:prstGeom prst="rect">
            <a:avLst/>
          </a:prstGeom>
          <a:noFill/>
        </p:spPr>
        <p:txBody>
          <a:bodyPr wrap="square">
            <a:spAutoFit/>
          </a:bodyPr>
          <a:lstStyle/>
          <a:p>
            <a:pPr algn="l"/>
            <a:r>
              <a:rPr lang="fr-CH" sz="1600" b="1" i="0" dirty="0">
                <a:solidFill>
                  <a:srgbClr val="27251E"/>
                </a:solidFill>
                <a:effectLst/>
                <a:latin typeface="pplxSerif"/>
              </a:rPr>
              <a:t>V</a:t>
            </a:r>
            <a:r>
              <a:rPr lang="fr-CH" sz="1600" b="1" dirty="0">
                <a:solidFill>
                  <a:srgbClr val="27251E"/>
                </a:solidFill>
                <a:latin typeface="pplxSerif"/>
              </a:rPr>
              <a:t>A</a:t>
            </a:r>
            <a:r>
              <a:rPr lang="fr-CH" sz="1600" b="1" i="0" dirty="0">
                <a:solidFill>
                  <a:srgbClr val="27251E"/>
                </a:solidFill>
                <a:effectLst/>
                <a:latin typeface="pplxSerif"/>
              </a:rPr>
              <a:t>  P2</a:t>
            </a:r>
            <a:endParaRPr lang="fr-CH" sz="1600" b="0" i="0" dirty="0">
              <a:solidFill>
                <a:srgbClr val="27251E"/>
              </a:solidFill>
              <a:effectLst/>
              <a:latin typeface="pplxSerif"/>
            </a:endParaRPr>
          </a:p>
        </p:txBody>
      </p:sp>
      <p:sp>
        <p:nvSpPr>
          <p:cNvPr id="91" name="ZoneTexte 90">
            <a:extLst>
              <a:ext uri="{FF2B5EF4-FFF2-40B4-BE49-F238E27FC236}">
                <a16:creationId xmlns:a16="http://schemas.microsoft.com/office/drawing/2014/main" id="{96A1E610-4604-96E3-4932-037A235C39E1}"/>
              </a:ext>
            </a:extLst>
          </p:cNvPr>
          <p:cNvSpPr txBox="1"/>
          <p:nvPr/>
        </p:nvSpPr>
        <p:spPr>
          <a:xfrm rot="5400000">
            <a:off x="10051418" y="35108779"/>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sp>
        <p:nvSpPr>
          <p:cNvPr id="92" name="ZoneTexte 91">
            <a:extLst>
              <a:ext uri="{FF2B5EF4-FFF2-40B4-BE49-F238E27FC236}">
                <a16:creationId xmlns:a16="http://schemas.microsoft.com/office/drawing/2014/main" id="{B1EA6FBA-F5C5-E857-6AB9-38F223E5E412}"/>
              </a:ext>
            </a:extLst>
          </p:cNvPr>
          <p:cNvSpPr txBox="1"/>
          <p:nvPr/>
        </p:nvSpPr>
        <p:spPr>
          <a:xfrm rot="5400000">
            <a:off x="10473932" y="35205297"/>
            <a:ext cx="956930"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LED</a:t>
            </a:r>
            <a:endParaRPr lang="fr-CH" dirty="0"/>
          </a:p>
        </p:txBody>
      </p:sp>
      <p:sp>
        <p:nvSpPr>
          <p:cNvPr id="93" name="ZoneTexte 92">
            <a:extLst>
              <a:ext uri="{FF2B5EF4-FFF2-40B4-BE49-F238E27FC236}">
                <a16:creationId xmlns:a16="http://schemas.microsoft.com/office/drawing/2014/main" id="{8F33963C-4B86-BD86-6509-FBD37E1F2F7B}"/>
              </a:ext>
            </a:extLst>
          </p:cNvPr>
          <p:cNvSpPr txBox="1"/>
          <p:nvPr/>
        </p:nvSpPr>
        <p:spPr>
          <a:xfrm rot="5400000">
            <a:off x="11038935" y="35108779"/>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
        <p:nvSpPr>
          <p:cNvPr id="94" name="ZoneTexte 93">
            <a:extLst>
              <a:ext uri="{FF2B5EF4-FFF2-40B4-BE49-F238E27FC236}">
                <a16:creationId xmlns:a16="http://schemas.microsoft.com/office/drawing/2014/main" id="{1054358E-735A-4D31-7692-98B6A577107F}"/>
              </a:ext>
            </a:extLst>
          </p:cNvPr>
          <p:cNvSpPr txBox="1"/>
          <p:nvPr/>
        </p:nvSpPr>
        <p:spPr>
          <a:xfrm rot="5400000">
            <a:off x="14464863" y="35122534"/>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
        <p:nvSpPr>
          <p:cNvPr id="95" name="ZoneTexte 94">
            <a:extLst>
              <a:ext uri="{FF2B5EF4-FFF2-40B4-BE49-F238E27FC236}">
                <a16:creationId xmlns:a16="http://schemas.microsoft.com/office/drawing/2014/main" id="{8ACBF441-DF8B-071A-158A-352BFDE09E73}"/>
              </a:ext>
            </a:extLst>
          </p:cNvPr>
          <p:cNvSpPr txBox="1"/>
          <p:nvPr/>
        </p:nvSpPr>
        <p:spPr>
          <a:xfrm rot="5400000">
            <a:off x="12803589" y="35151246"/>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pic>
        <p:nvPicPr>
          <p:cNvPr id="98" name="Image 97">
            <a:extLst>
              <a:ext uri="{FF2B5EF4-FFF2-40B4-BE49-F238E27FC236}">
                <a16:creationId xmlns:a16="http://schemas.microsoft.com/office/drawing/2014/main" id="{316A01C4-9EFB-3CD3-D378-37FFDB91E81F}"/>
              </a:ext>
            </a:extLst>
          </p:cNvPr>
          <p:cNvPicPr/>
          <p:nvPr/>
        </p:nvPicPr>
        <p:blipFill>
          <a:blip r:embed="rId11">
            <a:extLst>
              <a:ext uri="{28A0092B-C50C-407E-A947-70E740481C1C}">
                <a14:useLocalDpi xmlns:a14="http://schemas.microsoft.com/office/drawing/2010/main" val="0"/>
              </a:ext>
            </a:extLst>
          </a:blip>
          <a:srcRect/>
          <a:stretch>
            <a:fillRect/>
          </a:stretch>
        </p:blipFill>
        <p:spPr bwMode="auto">
          <a:xfrm>
            <a:off x="21538174" y="27945722"/>
            <a:ext cx="7919116" cy="4986333"/>
          </a:xfrm>
          <a:prstGeom prst="rect">
            <a:avLst/>
          </a:prstGeom>
          <a:noFill/>
          <a:ln>
            <a:solidFill>
              <a:srgbClr val="FFC000"/>
            </a:solidFill>
          </a:ln>
        </p:spPr>
      </p:pic>
      <p:sp>
        <p:nvSpPr>
          <p:cNvPr id="100" name="ZoneTexte 99">
            <a:extLst>
              <a:ext uri="{FF2B5EF4-FFF2-40B4-BE49-F238E27FC236}">
                <a16:creationId xmlns:a16="http://schemas.microsoft.com/office/drawing/2014/main" id="{5FB2ABFD-85E2-A553-F839-5A982D7EE447}"/>
              </a:ext>
            </a:extLst>
          </p:cNvPr>
          <p:cNvSpPr txBox="1"/>
          <p:nvPr/>
        </p:nvSpPr>
        <p:spPr>
          <a:xfrm>
            <a:off x="21171284" y="26703765"/>
            <a:ext cx="8878826" cy="461665"/>
          </a:xfrm>
          <a:prstGeom prst="rect">
            <a:avLst/>
          </a:prstGeom>
          <a:noFill/>
          <a:ln>
            <a:solidFill>
              <a:srgbClr val="FFC000"/>
            </a:solidFill>
          </a:ln>
        </p:spPr>
        <p:txBody>
          <a:bodyPr wrap="square">
            <a:spAutoFit/>
          </a:bodyPr>
          <a:lstStyle/>
          <a:p>
            <a:pPr algn="ctr"/>
            <a:r>
              <a:rPr lang="en-US" sz="2400" b="1" dirty="0">
                <a:latin typeface="Times New Roman" panose="02020603050405020304" pitchFamily="18" charset="0"/>
                <a:cs typeface="Times New Roman" panose="02020603050405020304" pitchFamily="18" charset="0"/>
              </a:rPr>
              <a:t>Symptoms of eye fatigue are nearly negligible under CFL lighting</a:t>
            </a:r>
            <a:r>
              <a:rPr lang="fr-FR" sz="2400" b="1" i="0" dirty="0">
                <a:effectLst/>
                <a:latin typeface="Times New Roman" panose="02020603050405020304" pitchFamily="18" charset="0"/>
                <a:cs typeface="Times New Roman" panose="02020603050405020304" pitchFamily="18" charset="0"/>
              </a:rPr>
              <a:t> </a:t>
            </a:r>
            <a:endParaRPr lang="fr-FR" sz="2400" b="1" dirty="0">
              <a:latin typeface="Times New Roman" panose="02020603050405020304" pitchFamily="18" charset="0"/>
              <a:cs typeface="Times New Roman" panose="02020603050405020304" pitchFamily="18" charset="0"/>
            </a:endParaRPr>
          </a:p>
        </p:txBody>
      </p:sp>
      <p:sp>
        <p:nvSpPr>
          <p:cNvPr id="101" name="ZoneTexte 100">
            <a:extLst>
              <a:ext uri="{FF2B5EF4-FFF2-40B4-BE49-F238E27FC236}">
                <a16:creationId xmlns:a16="http://schemas.microsoft.com/office/drawing/2014/main" id="{8397C893-3DD3-1DBE-E460-D385131D19D2}"/>
              </a:ext>
            </a:extLst>
          </p:cNvPr>
          <p:cNvSpPr txBox="1"/>
          <p:nvPr/>
        </p:nvSpPr>
        <p:spPr>
          <a:xfrm rot="5400000">
            <a:off x="13881204" y="35205297"/>
            <a:ext cx="956930"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LED</a:t>
            </a:r>
            <a:endParaRPr lang="fr-CH" dirty="0"/>
          </a:p>
        </p:txBody>
      </p:sp>
      <p:sp>
        <p:nvSpPr>
          <p:cNvPr id="102" name="ZoneTexte 101">
            <a:extLst>
              <a:ext uri="{FF2B5EF4-FFF2-40B4-BE49-F238E27FC236}">
                <a16:creationId xmlns:a16="http://schemas.microsoft.com/office/drawing/2014/main" id="{1B098D54-E618-F389-DD50-CBF9658853C1}"/>
              </a:ext>
            </a:extLst>
          </p:cNvPr>
          <p:cNvSpPr txBox="1"/>
          <p:nvPr/>
        </p:nvSpPr>
        <p:spPr>
          <a:xfrm rot="5400000">
            <a:off x="11737037" y="35073821"/>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sp>
        <p:nvSpPr>
          <p:cNvPr id="103" name="ZoneTexte 102">
            <a:extLst>
              <a:ext uri="{FF2B5EF4-FFF2-40B4-BE49-F238E27FC236}">
                <a16:creationId xmlns:a16="http://schemas.microsoft.com/office/drawing/2014/main" id="{EB467855-E5C8-B95D-820B-6BDAFE2E55ED}"/>
              </a:ext>
            </a:extLst>
          </p:cNvPr>
          <p:cNvSpPr txBox="1"/>
          <p:nvPr/>
        </p:nvSpPr>
        <p:spPr>
          <a:xfrm rot="5400000">
            <a:off x="13391721" y="35073821"/>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graphicFrame>
        <p:nvGraphicFramePr>
          <p:cNvPr id="105" name="Graphique 104">
            <a:extLst>
              <a:ext uri="{FF2B5EF4-FFF2-40B4-BE49-F238E27FC236}">
                <a16:creationId xmlns:a16="http://schemas.microsoft.com/office/drawing/2014/main" id="{D0972A90-AF0D-C510-4E7A-06F00816B59F}"/>
              </a:ext>
            </a:extLst>
          </p:cNvPr>
          <p:cNvGraphicFramePr/>
          <p:nvPr>
            <p:extLst>
              <p:ext uri="{D42A27DB-BD31-4B8C-83A1-F6EECF244321}">
                <p14:modId xmlns:p14="http://schemas.microsoft.com/office/powerpoint/2010/main" val="2650619628"/>
              </p:ext>
            </p:extLst>
          </p:nvPr>
        </p:nvGraphicFramePr>
        <p:xfrm>
          <a:off x="9554835" y="36060246"/>
          <a:ext cx="5509004" cy="3306679"/>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106" name="Graphique 105">
            <a:extLst>
              <a:ext uri="{FF2B5EF4-FFF2-40B4-BE49-F238E27FC236}">
                <a16:creationId xmlns:a16="http://schemas.microsoft.com/office/drawing/2014/main" id="{3C75F58B-4935-654E-4CE3-1CBC36061804}"/>
              </a:ext>
            </a:extLst>
          </p:cNvPr>
          <p:cNvGraphicFramePr/>
          <p:nvPr>
            <p:extLst>
              <p:ext uri="{D42A27DB-BD31-4B8C-83A1-F6EECF244321}">
                <p14:modId xmlns:p14="http://schemas.microsoft.com/office/powerpoint/2010/main" val="1866813788"/>
              </p:ext>
            </p:extLst>
          </p:nvPr>
        </p:nvGraphicFramePr>
        <p:xfrm>
          <a:off x="16126482" y="35845065"/>
          <a:ext cx="5669407" cy="3241426"/>
        </p:xfrm>
        <a:graphic>
          <a:graphicData uri="http://schemas.openxmlformats.org/drawingml/2006/chart">
            <c:chart xmlns:c="http://schemas.openxmlformats.org/drawingml/2006/chart" xmlns:r="http://schemas.openxmlformats.org/officeDocument/2006/relationships" r:id="rId13"/>
          </a:graphicData>
        </a:graphic>
      </p:graphicFrame>
      <p:sp>
        <p:nvSpPr>
          <p:cNvPr id="107" name="ZoneTexte 106">
            <a:extLst>
              <a:ext uri="{FF2B5EF4-FFF2-40B4-BE49-F238E27FC236}">
                <a16:creationId xmlns:a16="http://schemas.microsoft.com/office/drawing/2014/main" id="{84A217D5-4F86-C1B9-E591-E75F99936891}"/>
              </a:ext>
            </a:extLst>
          </p:cNvPr>
          <p:cNvSpPr txBox="1"/>
          <p:nvPr/>
        </p:nvSpPr>
        <p:spPr>
          <a:xfrm>
            <a:off x="11149608" y="38984220"/>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sp>
        <p:nvSpPr>
          <p:cNvPr id="108" name="ZoneTexte 107">
            <a:extLst>
              <a:ext uri="{FF2B5EF4-FFF2-40B4-BE49-F238E27FC236}">
                <a16:creationId xmlns:a16="http://schemas.microsoft.com/office/drawing/2014/main" id="{901E89DB-6328-D401-4B57-A2BC1B288E76}"/>
              </a:ext>
            </a:extLst>
          </p:cNvPr>
          <p:cNvSpPr txBox="1"/>
          <p:nvPr/>
        </p:nvSpPr>
        <p:spPr>
          <a:xfrm>
            <a:off x="11776613" y="38965636"/>
            <a:ext cx="738498" cy="369332"/>
          </a:xfrm>
          <a:prstGeom prst="rect">
            <a:avLst/>
          </a:prstGeom>
          <a:noFill/>
        </p:spPr>
        <p:txBody>
          <a:bodyPr wrap="square">
            <a:spAutoFit/>
          </a:bodyPr>
          <a:lstStyle/>
          <a:p>
            <a:r>
              <a:rPr lang="fr-FR" b="1" dirty="0">
                <a:latin typeface="Times New Roman" panose="02020603050405020304" pitchFamily="18" charset="0"/>
                <a:cs typeface="Arial" panose="020B0604020202020204" pitchFamily="34" charset="0"/>
              </a:rPr>
              <a:t>LED</a:t>
            </a:r>
            <a:endParaRPr lang="fr-CH" b="1" dirty="0"/>
          </a:p>
        </p:txBody>
      </p:sp>
      <p:sp>
        <p:nvSpPr>
          <p:cNvPr id="109" name="ZoneTexte 108">
            <a:extLst>
              <a:ext uri="{FF2B5EF4-FFF2-40B4-BE49-F238E27FC236}">
                <a16:creationId xmlns:a16="http://schemas.microsoft.com/office/drawing/2014/main" id="{EFF3E6C7-99E0-AFCB-E345-210F91A69A3D}"/>
              </a:ext>
            </a:extLst>
          </p:cNvPr>
          <p:cNvSpPr txBox="1"/>
          <p:nvPr/>
        </p:nvSpPr>
        <p:spPr>
          <a:xfrm>
            <a:off x="12412393" y="38955104"/>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
        <p:nvSpPr>
          <p:cNvPr id="110" name="ZoneTexte 109">
            <a:extLst>
              <a:ext uri="{FF2B5EF4-FFF2-40B4-BE49-F238E27FC236}">
                <a16:creationId xmlns:a16="http://schemas.microsoft.com/office/drawing/2014/main" id="{63A4F346-AAA9-871E-F0EE-699788CC6F78}"/>
              </a:ext>
            </a:extLst>
          </p:cNvPr>
          <p:cNvSpPr txBox="1"/>
          <p:nvPr/>
        </p:nvSpPr>
        <p:spPr>
          <a:xfrm>
            <a:off x="17480893" y="38949094"/>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sp>
        <p:nvSpPr>
          <p:cNvPr id="111" name="ZoneTexte 110">
            <a:extLst>
              <a:ext uri="{FF2B5EF4-FFF2-40B4-BE49-F238E27FC236}">
                <a16:creationId xmlns:a16="http://schemas.microsoft.com/office/drawing/2014/main" id="{415ABB26-6316-FE2D-B504-30776C598292}"/>
              </a:ext>
            </a:extLst>
          </p:cNvPr>
          <p:cNvSpPr txBox="1"/>
          <p:nvPr/>
        </p:nvSpPr>
        <p:spPr>
          <a:xfrm>
            <a:off x="18100759" y="38924189"/>
            <a:ext cx="738498" cy="369332"/>
          </a:xfrm>
          <a:prstGeom prst="rect">
            <a:avLst/>
          </a:prstGeom>
          <a:noFill/>
        </p:spPr>
        <p:txBody>
          <a:bodyPr wrap="square">
            <a:spAutoFit/>
          </a:bodyPr>
          <a:lstStyle/>
          <a:p>
            <a:r>
              <a:rPr lang="fr-FR" b="1" dirty="0">
                <a:latin typeface="Times New Roman" panose="02020603050405020304" pitchFamily="18" charset="0"/>
                <a:cs typeface="Arial" panose="020B0604020202020204" pitchFamily="34" charset="0"/>
              </a:rPr>
              <a:t>LED</a:t>
            </a:r>
            <a:endParaRPr lang="fr-CH" b="1" dirty="0"/>
          </a:p>
        </p:txBody>
      </p:sp>
      <p:sp>
        <p:nvSpPr>
          <p:cNvPr id="112" name="ZoneTexte 111">
            <a:extLst>
              <a:ext uri="{FF2B5EF4-FFF2-40B4-BE49-F238E27FC236}">
                <a16:creationId xmlns:a16="http://schemas.microsoft.com/office/drawing/2014/main" id="{EA104578-F3BE-4F60-F7D5-0B2B27840110}"/>
              </a:ext>
            </a:extLst>
          </p:cNvPr>
          <p:cNvSpPr txBox="1"/>
          <p:nvPr/>
        </p:nvSpPr>
        <p:spPr>
          <a:xfrm>
            <a:off x="18830609" y="38913433"/>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
        <p:nvSpPr>
          <p:cNvPr id="114" name="ZoneTexte 113">
            <a:extLst>
              <a:ext uri="{FF2B5EF4-FFF2-40B4-BE49-F238E27FC236}">
                <a16:creationId xmlns:a16="http://schemas.microsoft.com/office/drawing/2014/main" id="{EC163774-3601-B036-96E2-3AB2022A29E5}"/>
              </a:ext>
            </a:extLst>
          </p:cNvPr>
          <p:cNvSpPr txBox="1"/>
          <p:nvPr/>
        </p:nvSpPr>
        <p:spPr>
          <a:xfrm>
            <a:off x="10108767" y="36089448"/>
            <a:ext cx="11151937" cy="461665"/>
          </a:xfrm>
          <a:prstGeom prst="rect">
            <a:avLst/>
          </a:prstGeom>
          <a:noFill/>
          <a:ln>
            <a:solidFill>
              <a:srgbClr val="FFC000"/>
            </a:solidFill>
          </a:ln>
        </p:spPr>
        <p:txBody>
          <a:bodyPr wrap="square">
            <a:spAutoFit/>
          </a:bodyPr>
          <a:lstStyle/>
          <a:p>
            <a:pPr algn="ctr"/>
            <a:r>
              <a:rPr lang="en-US" sz="2400" b="1" dirty="0">
                <a:latin typeface="Times New Roman" panose="02020603050405020304" pitchFamily="18" charset="0"/>
                <a:ea typeface="Tahoma" panose="020B0604030504040204" pitchFamily="34" charset="0"/>
                <a:cs typeface="Times New Roman" panose="02020603050405020304" pitchFamily="18" charset="0"/>
              </a:rPr>
              <a:t>CFL lighting appears to provide a better sense of comfort for both men and women.</a:t>
            </a:r>
            <a:endParaRPr lang="fr-FR" sz="2400"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116" name="ZoneTexte 115">
            <a:extLst>
              <a:ext uri="{FF2B5EF4-FFF2-40B4-BE49-F238E27FC236}">
                <a16:creationId xmlns:a16="http://schemas.microsoft.com/office/drawing/2014/main" id="{8FF7FD83-D213-B726-C95A-E109B0C987DC}"/>
              </a:ext>
            </a:extLst>
          </p:cNvPr>
          <p:cNvSpPr txBox="1"/>
          <p:nvPr/>
        </p:nvSpPr>
        <p:spPr>
          <a:xfrm>
            <a:off x="10150661" y="36593398"/>
            <a:ext cx="5022234" cy="369332"/>
          </a:xfrm>
          <a:prstGeom prst="rect">
            <a:avLst/>
          </a:prstGeom>
          <a:noFill/>
        </p:spPr>
        <p:txBody>
          <a:bodyPr wrap="square">
            <a:spAutoFit/>
          </a:bodyPr>
          <a:lstStyle/>
          <a:p>
            <a:r>
              <a:rPr lang="en-US" b="1" i="0" dirty="0">
                <a:solidFill>
                  <a:srgbClr val="27251E"/>
                </a:solidFill>
                <a:effectLst/>
                <a:latin typeface="Times New Roman" panose="02020603050405020304" pitchFamily="18" charset="0"/>
                <a:cs typeface="Times New Roman" panose="02020603050405020304" pitchFamily="18" charset="0"/>
              </a:rPr>
              <a:t>Comfort perception distribution among women.</a:t>
            </a:r>
            <a:endParaRPr lang="fr-CH" b="1" dirty="0">
              <a:latin typeface="Times New Roman" panose="02020603050405020304" pitchFamily="18" charset="0"/>
              <a:cs typeface="Times New Roman" panose="02020603050405020304" pitchFamily="18" charset="0"/>
            </a:endParaRPr>
          </a:p>
        </p:txBody>
      </p:sp>
      <p:sp>
        <p:nvSpPr>
          <p:cNvPr id="117" name="ZoneTexte 116">
            <a:extLst>
              <a:ext uri="{FF2B5EF4-FFF2-40B4-BE49-F238E27FC236}">
                <a16:creationId xmlns:a16="http://schemas.microsoft.com/office/drawing/2014/main" id="{0FD06D7F-286A-1A8C-7C94-FAC751191882}"/>
              </a:ext>
            </a:extLst>
          </p:cNvPr>
          <p:cNvSpPr txBox="1"/>
          <p:nvPr/>
        </p:nvSpPr>
        <p:spPr>
          <a:xfrm>
            <a:off x="16476246" y="38364070"/>
            <a:ext cx="4726021" cy="369332"/>
          </a:xfrm>
          <a:prstGeom prst="rect">
            <a:avLst/>
          </a:prstGeom>
          <a:noFill/>
        </p:spPr>
        <p:txBody>
          <a:bodyPr wrap="square">
            <a:spAutoFit/>
          </a:bodyPr>
          <a:lstStyle/>
          <a:p>
            <a:r>
              <a:rPr lang="en-US" b="1" i="0" dirty="0">
                <a:solidFill>
                  <a:srgbClr val="27251E"/>
                </a:solidFill>
                <a:effectLst/>
                <a:latin typeface="Times New Roman" panose="02020603050405020304" pitchFamily="18" charset="0"/>
                <a:cs typeface="Times New Roman" panose="02020603050405020304" pitchFamily="18" charset="0"/>
              </a:rPr>
              <a:t>Comfort perception distribution among men.</a:t>
            </a:r>
            <a:endParaRPr lang="fr-CH" b="1" dirty="0">
              <a:latin typeface="Times New Roman" panose="02020603050405020304" pitchFamily="18" charset="0"/>
              <a:cs typeface="Times New Roman" panose="02020603050405020304" pitchFamily="18" charset="0"/>
            </a:endParaRPr>
          </a:p>
        </p:txBody>
      </p:sp>
      <p:graphicFrame>
        <p:nvGraphicFramePr>
          <p:cNvPr id="119" name="Graphique 118">
            <a:extLst>
              <a:ext uri="{FF2B5EF4-FFF2-40B4-BE49-F238E27FC236}">
                <a16:creationId xmlns:a16="http://schemas.microsoft.com/office/drawing/2014/main" id="{886DFDB9-BF7B-3B1C-D38C-07D338370BFE}"/>
              </a:ext>
            </a:extLst>
          </p:cNvPr>
          <p:cNvGraphicFramePr/>
          <p:nvPr>
            <p:extLst>
              <p:ext uri="{D42A27DB-BD31-4B8C-83A1-F6EECF244321}">
                <p14:modId xmlns:p14="http://schemas.microsoft.com/office/powerpoint/2010/main" val="1782541285"/>
              </p:ext>
            </p:extLst>
          </p:nvPr>
        </p:nvGraphicFramePr>
        <p:xfrm>
          <a:off x="22841795" y="34369861"/>
          <a:ext cx="6291414" cy="4435814"/>
        </p:xfrm>
        <a:graphic>
          <a:graphicData uri="http://schemas.openxmlformats.org/drawingml/2006/chart">
            <c:chart xmlns:c="http://schemas.openxmlformats.org/drawingml/2006/chart" xmlns:r="http://schemas.openxmlformats.org/officeDocument/2006/relationships" r:id="rId14"/>
          </a:graphicData>
        </a:graphic>
      </p:graphicFrame>
      <p:sp>
        <p:nvSpPr>
          <p:cNvPr id="121" name="ZoneTexte 120">
            <a:extLst>
              <a:ext uri="{FF2B5EF4-FFF2-40B4-BE49-F238E27FC236}">
                <a16:creationId xmlns:a16="http://schemas.microsoft.com/office/drawing/2014/main" id="{A2873F83-049F-FDE3-5793-F2B6671AE403}"/>
              </a:ext>
            </a:extLst>
          </p:cNvPr>
          <p:cNvSpPr txBox="1"/>
          <p:nvPr/>
        </p:nvSpPr>
        <p:spPr>
          <a:xfrm>
            <a:off x="21913909" y="33290597"/>
            <a:ext cx="8154597" cy="461665"/>
          </a:xfrm>
          <a:prstGeom prst="rect">
            <a:avLst/>
          </a:prstGeom>
          <a:noFill/>
          <a:ln>
            <a:solidFill>
              <a:srgbClr val="FFC000"/>
            </a:solidFill>
          </a:ln>
        </p:spPr>
        <p:txBody>
          <a:bodyPr wrap="square">
            <a:spAutoFit/>
          </a:bodyPr>
          <a:lstStyle/>
          <a:p>
            <a:pPr algn="ctr"/>
            <a:r>
              <a:rPr lang="en-US" sz="2400" b="1" dirty="0">
                <a:latin typeface="Times New Roman" panose="02020603050405020304" pitchFamily="18" charset="0"/>
                <a:cs typeface="Times New Roman" panose="02020603050405020304" pitchFamily="18" charset="0"/>
              </a:rPr>
              <a:t>All participants prefer the CFL lamp over the other lamps.</a:t>
            </a:r>
            <a:endParaRPr lang="fr-FR" sz="2400" b="1" dirty="0">
              <a:latin typeface="Times New Roman" panose="02020603050405020304" pitchFamily="18" charset="0"/>
              <a:cs typeface="Times New Roman" panose="02020603050405020304" pitchFamily="18" charset="0"/>
            </a:endParaRPr>
          </a:p>
        </p:txBody>
      </p:sp>
      <p:sp>
        <p:nvSpPr>
          <p:cNvPr id="122" name="ZoneTexte 121">
            <a:extLst>
              <a:ext uri="{FF2B5EF4-FFF2-40B4-BE49-F238E27FC236}">
                <a16:creationId xmlns:a16="http://schemas.microsoft.com/office/drawing/2014/main" id="{BAB13E6B-467F-FF63-E905-238941BFE8D5}"/>
              </a:ext>
            </a:extLst>
          </p:cNvPr>
          <p:cNvSpPr txBox="1"/>
          <p:nvPr/>
        </p:nvSpPr>
        <p:spPr>
          <a:xfrm>
            <a:off x="24971622" y="38799554"/>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sp>
        <p:nvSpPr>
          <p:cNvPr id="123" name="ZoneTexte 122">
            <a:extLst>
              <a:ext uri="{FF2B5EF4-FFF2-40B4-BE49-F238E27FC236}">
                <a16:creationId xmlns:a16="http://schemas.microsoft.com/office/drawing/2014/main" id="{EDA25A9E-0B95-A007-B579-2373AE1F53F1}"/>
              </a:ext>
            </a:extLst>
          </p:cNvPr>
          <p:cNvSpPr txBox="1"/>
          <p:nvPr/>
        </p:nvSpPr>
        <p:spPr>
          <a:xfrm>
            <a:off x="26339010" y="38799554"/>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
        <p:nvSpPr>
          <p:cNvPr id="124" name="ZoneTexte 123">
            <a:extLst>
              <a:ext uri="{FF2B5EF4-FFF2-40B4-BE49-F238E27FC236}">
                <a16:creationId xmlns:a16="http://schemas.microsoft.com/office/drawing/2014/main" id="{7217961D-F3D5-3BE0-11D9-7DAA14E16D0D}"/>
              </a:ext>
            </a:extLst>
          </p:cNvPr>
          <p:cNvSpPr txBox="1"/>
          <p:nvPr/>
        </p:nvSpPr>
        <p:spPr>
          <a:xfrm>
            <a:off x="25651135" y="38811796"/>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L</a:t>
            </a:r>
            <a:r>
              <a:rPr lang="fr-FR" b="1" dirty="0">
                <a:latin typeface="Times New Roman" panose="02020603050405020304" pitchFamily="18" charset="0"/>
                <a:ea typeface="Calibri" panose="020F0502020204030204" pitchFamily="34" charset="0"/>
                <a:cs typeface="Arial" panose="020B0604020202020204" pitchFamily="34" charset="0"/>
              </a:rPr>
              <a:t>ED</a:t>
            </a:r>
            <a:endParaRPr lang="fr-CH" b="1" dirty="0"/>
          </a:p>
        </p:txBody>
      </p:sp>
      <p:sp>
        <p:nvSpPr>
          <p:cNvPr id="128" name="ZoneTexte 127">
            <a:extLst>
              <a:ext uri="{FF2B5EF4-FFF2-40B4-BE49-F238E27FC236}">
                <a16:creationId xmlns:a16="http://schemas.microsoft.com/office/drawing/2014/main" id="{82DA47CF-03CC-E13B-C172-42E0BDFF1CC3}"/>
              </a:ext>
            </a:extLst>
          </p:cNvPr>
          <p:cNvSpPr txBox="1"/>
          <p:nvPr/>
        </p:nvSpPr>
        <p:spPr>
          <a:xfrm>
            <a:off x="22841795" y="34477619"/>
            <a:ext cx="1570283" cy="400110"/>
          </a:xfrm>
          <a:prstGeom prst="rect">
            <a:avLst/>
          </a:prstGeom>
          <a:noFill/>
        </p:spPr>
        <p:txBody>
          <a:bodyPr wrap="square">
            <a:spAutoFit/>
          </a:bodyPr>
          <a:lstStyle/>
          <a:p>
            <a:pPr algn="l"/>
            <a:r>
              <a:rPr lang="fr-CH" sz="2000" b="1" i="0" dirty="0" err="1">
                <a:solidFill>
                  <a:srgbClr val="27251E"/>
                </a:solidFill>
                <a:effectLst/>
                <a:latin typeface="Times New Roman" panose="02020603050405020304" pitchFamily="18" charset="0"/>
                <a:cs typeface="Times New Roman" panose="02020603050405020304" pitchFamily="18" charset="0"/>
              </a:rPr>
              <a:t>Comfortable</a:t>
            </a:r>
            <a:endParaRPr lang="fr-CH" sz="2000" b="0" i="0" dirty="0">
              <a:solidFill>
                <a:srgbClr val="27251E"/>
              </a:solidFill>
              <a:effectLst/>
              <a:latin typeface="Times New Roman" panose="02020603050405020304" pitchFamily="18" charset="0"/>
              <a:cs typeface="Times New Roman" panose="02020603050405020304" pitchFamily="18" charset="0"/>
            </a:endParaRPr>
          </a:p>
        </p:txBody>
      </p:sp>
      <p:sp>
        <p:nvSpPr>
          <p:cNvPr id="129" name="ZoneTexte 128">
            <a:extLst>
              <a:ext uri="{FF2B5EF4-FFF2-40B4-BE49-F238E27FC236}">
                <a16:creationId xmlns:a16="http://schemas.microsoft.com/office/drawing/2014/main" id="{D2E3B6CA-DAF1-3FF4-568D-C1AD25A19DAE}"/>
              </a:ext>
            </a:extLst>
          </p:cNvPr>
          <p:cNvSpPr txBox="1"/>
          <p:nvPr/>
        </p:nvSpPr>
        <p:spPr>
          <a:xfrm>
            <a:off x="25592784" y="34335237"/>
            <a:ext cx="796849" cy="400110"/>
          </a:xfrm>
          <a:prstGeom prst="rect">
            <a:avLst/>
          </a:prstGeom>
          <a:noFill/>
        </p:spPr>
        <p:txBody>
          <a:bodyPr wrap="square">
            <a:spAutoFit/>
          </a:bodyPr>
          <a:lstStyle/>
          <a:p>
            <a:pPr algn="l"/>
            <a:r>
              <a:rPr lang="fr-CH" sz="2000" b="1" dirty="0">
                <a:solidFill>
                  <a:srgbClr val="27251E"/>
                </a:solidFill>
                <a:latin typeface="Times New Roman" panose="02020603050405020304" pitchFamily="18" charset="0"/>
                <a:cs typeface="Times New Roman" panose="02020603050405020304" pitchFamily="18" charset="0"/>
              </a:rPr>
              <a:t>Good</a:t>
            </a:r>
            <a:endParaRPr lang="fr-CH" sz="2000" b="0" i="0" dirty="0">
              <a:solidFill>
                <a:srgbClr val="27251E"/>
              </a:solidFill>
              <a:effectLst/>
              <a:latin typeface="Times New Roman" panose="02020603050405020304" pitchFamily="18" charset="0"/>
              <a:cs typeface="Times New Roman" panose="02020603050405020304" pitchFamily="18" charset="0"/>
            </a:endParaRPr>
          </a:p>
        </p:txBody>
      </p:sp>
      <p:sp>
        <p:nvSpPr>
          <p:cNvPr id="131" name="ZoneTexte 130">
            <a:extLst>
              <a:ext uri="{FF2B5EF4-FFF2-40B4-BE49-F238E27FC236}">
                <a16:creationId xmlns:a16="http://schemas.microsoft.com/office/drawing/2014/main" id="{2183878B-C4FF-D7EE-9590-536DB879FBA8}"/>
              </a:ext>
            </a:extLst>
          </p:cNvPr>
          <p:cNvSpPr txBox="1"/>
          <p:nvPr/>
        </p:nvSpPr>
        <p:spPr>
          <a:xfrm>
            <a:off x="10810796" y="32355402"/>
            <a:ext cx="3134839" cy="400110"/>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Near visual acuity in men </a:t>
            </a:r>
            <a:endParaRPr lang="fr-CH" sz="2000" b="1" dirty="0"/>
          </a:p>
        </p:txBody>
      </p:sp>
      <p:sp>
        <p:nvSpPr>
          <p:cNvPr id="132" name="ZoneTexte 131">
            <a:extLst>
              <a:ext uri="{FF2B5EF4-FFF2-40B4-BE49-F238E27FC236}">
                <a16:creationId xmlns:a16="http://schemas.microsoft.com/office/drawing/2014/main" id="{7C57EDE8-33B7-3DE5-D4B0-67446AFB30C4}"/>
              </a:ext>
            </a:extLst>
          </p:cNvPr>
          <p:cNvSpPr txBox="1"/>
          <p:nvPr/>
        </p:nvSpPr>
        <p:spPr>
          <a:xfrm>
            <a:off x="17217274" y="32316640"/>
            <a:ext cx="3647647" cy="400110"/>
          </a:xfrm>
          <a:prstGeom prst="rect">
            <a:avLst/>
          </a:prstGeom>
          <a:noFill/>
        </p:spPr>
        <p:txBody>
          <a:bodyPr wrap="square">
            <a:spAutoFit/>
          </a:bodyPr>
          <a:lstStyle/>
          <a:p>
            <a:r>
              <a:rPr lang="en-US" sz="2000" b="1" dirty="0">
                <a:latin typeface="Times New Roman" panose="02020603050405020304" pitchFamily="18" charset="0"/>
                <a:cs typeface="Times New Roman" panose="02020603050405020304" pitchFamily="18" charset="0"/>
              </a:rPr>
              <a:t>Near visual acuity in women </a:t>
            </a:r>
            <a:endParaRPr lang="fr-CH" sz="2000" b="1" dirty="0"/>
          </a:p>
        </p:txBody>
      </p:sp>
      <p:sp>
        <p:nvSpPr>
          <p:cNvPr id="133" name="ZoneTexte 132">
            <a:extLst>
              <a:ext uri="{FF2B5EF4-FFF2-40B4-BE49-F238E27FC236}">
                <a16:creationId xmlns:a16="http://schemas.microsoft.com/office/drawing/2014/main" id="{E07905E2-1DBF-49F2-BDD5-C8244DAD6955}"/>
              </a:ext>
            </a:extLst>
          </p:cNvPr>
          <p:cNvSpPr txBox="1"/>
          <p:nvPr/>
        </p:nvSpPr>
        <p:spPr>
          <a:xfrm rot="5400000">
            <a:off x="18064072" y="35049657"/>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sp>
        <p:nvSpPr>
          <p:cNvPr id="134" name="ZoneTexte 133">
            <a:extLst>
              <a:ext uri="{FF2B5EF4-FFF2-40B4-BE49-F238E27FC236}">
                <a16:creationId xmlns:a16="http://schemas.microsoft.com/office/drawing/2014/main" id="{404E8FF9-C2B9-7B06-7EBA-633C18263163}"/>
              </a:ext>
            </a:extLst>
          </p:cNvPr>
          <p:cNvSpPr txBox="1"/>
          <p:nvPr/>
        </p:nvSpPr>
        <p:spPr>
          <a:xfrm rot="5400000">
            <a:off x="19752623" y="35001631"/>
            <a:ext cx="738498" cy="369332"/>
          </a:xfrm>
          <a:prstGeom prst="rect">
            <a:avLst/>
          </a:prstGeom>
          <a:noFill/>
        </p:spPr>
        <p:txBody>
          <a:bodyPr wrap="square">
            <a:spAutoFit/>
          </a:bodyPr>
          <a:lstStyle/>
          <a:p>
            <a:r>
              <a:rPr lang="fr-FR" sz="1800" b="1" dirty="0">
                <a:latin typeface="Times New Roman" panose="02020603050405020304" pitchFamily="18" charset="0"/>
                <a:ea typeface="Calibri" panose="020F0502020204030204" pitchFamily="34" charset="0"/>
                <a:cs typeface="Arial" panose="020B0604020202020204" pitchFamily="34" charset="0"/>
              </a:rPr>
              <a:t>CFL</a:t>
            </a:r>
            <a:endParaRPr lang="fr-CH" b="1" dirty="0"/>
          </a:p>
        </p:txBody>
      </p:sp>
      <p:sp>
        <p:nvSpPr>
          <p:cNvPr id="135" name="ZoneTexte 134">
            <a:extLst>
              <a:ext uri="{FF2B5EF4-FFF2-40B4-BE49-F238E27FC236}">
                <a16:creationId xmlns:a16="http://schemas.microsoft.com/office/drawing/2014/main" id="{69A771EB-B968-085D-EF55-5BCB1FAB1F51}"/>
              </a:ext>
            </a:extLst>
          </p:cNvPr>
          <p:cNvSpPr txBox="1"/>
          <p:nvPr/>
        </p:nvSpPr>
        <p:spPr>
          <a:xfrm rot="5400000">
            <a:off x="16833077" y="35210422"/>
            <a:ext cx="956930"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LED</a:t>
            </a:r>
            <a:endParaRPr lang="fr-CH" dirty="0"/>
          </a:p>
        </p:txBody>
      </p:sp>
      <p:sp>
        <p:nvSpPr>
          <p:cNvPr id="136" name="ZoneTexte 135">
            <a:extLst>
              <a:ext uri="{FF2B5EF4-FFF2-40B4-BE49-F238E27FC236}">
                <a16:creationId xmlns:a16="http://schemas.microsoft.com/office/drawing/2014/main" id="{FE0D922F-3E3A-F8C7-A733-27C41A4B9E58}"/>
              </a:ext>
            </a:extLst>
          </p:cNvPr>
          <p:cNvSpPr txBox="1"/>
          <p:nvPr/>
        </p:nvSpPr>
        <p:spPr>
          <a:xfrm rot="5400000">
            <a:off x="20282603" y="35145410"/>
            <a:ext cx="956930"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LED</a:t>
            </a:r>
            <a:endParaRPr lang="fr-CH" dirty="0"/>
          </a:p>
        </p:txBody>
      </p:sp>
      <p:sp>
        <p:nvSpPr>
          <p:cNvPr id="137" name="ZoneTexte 136">
            <a:extLst>
              <a:ext uri="{FF2B5EF4-FFF2-40B4-BE49-F238E27FC236}">
                <a16:creationId xmlns:a16="http://schemas.microsoft.com/office/drawing/2014/main" id="{36D79109-9427-B17B-31C5-A0DC32817345}"/>
              </a:ext>
            </a:extLst>
          </p:cNvPr>
          <p:cNvSpPr txBox="1"/>
          <p:nvPr/>
        </p:nvSpPr>
        <p:spPr>
          <a:xfrm rot="5400000">
            <a:off x="17358862" y="35093027"/>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
        <p:nvSpPr>
          <p:cNvPr id="138" name="ZoneTexte 137">
            <a:extLst>
              <a:ext uri="{FF2B5EF4-FFF2-40B4-BE49-F238E27FC236}">
                <a16:creationId xmlns:a16="http://schemas.microsoft.com/office/drawing/2014/main" id="{AED0A2F7-D03A-67CC-352D-100002B3EB53}"/>
              </a:ext>
            </a:extLst>
          </p:cNvPr>
          <p:cNvSpPr txBox="1"/>
          <p:nvPr/>
        </p:nvSpPr>
        <p:spPr>
          <a:xfrm rot="5400000">
            <a:off x="19148608" y="35067782"/>
            <a:ext cx="1005331" cy="369332"/>
          </a:xfrm>
          <a:prstGeom prst="rect">
            <a:avLst/>
          </a:prstGeom>
          <a:noFill/>
        </p:spPr>
        <p:txBody>
          <a:bodyPr wrap="square">
            <a:spAutoFit/>
          </a:bodyPr>
          <a:lstStyle/>
          <a:p>
            <a:r>
              <a:rPr lang="en-US" sz="1800" b="1" dirty="0">
                <a:latin typeface="Times New Roman" panose="02020603050405020304" pitchFamily="18" charset="0"/>
                <a:ea typeface="Calibri" panose="020F0502020204030204" pitchFamily="34" charset="0"/>
                <a:cs typeface="Arial" panose="020B0604020202020204" pitchFamily="34" charset="0"/>
              </a:rPr>
              <a:t>TUNG</a:t>
            </a:r>
            <a:endParaRPr lang="fr-CH" dirty="0"/>
          </a:p>
        </p:txBody>
      </p:sp>
    </p:spTree>
    <p:extLst>
      <p:ext uri="{BB962C8B-B14F-4D97-AF65-F5344CB8AC3E}">
        <p14:creationId xmlns:p14="http://schemas.microsoft.com/office/powerpoint/2010/main" val="2789301860"/>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5131</TotalTime>
  <Words>887</Words>
  <Application>Microsoft Office PowerPoint</Application>
  <PresentationFormat>Personnalisé</PresentationFormat>
  <Paragraphs>103</Paragraphs>
  <Slides>1</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vt:i4>
      </vt:variant>
    </vt:vector>
  </HeadingPairs>
  <TitlesOfParts>
    <vt:vector size="9" baseType="lpstr">
      <vt:lpstr>Aptos</vt:lpstr>
      <vt:lpstr>Aptos Display</vt:lpstr>
      <vt:lpstr>Arial</vt:lpstr>
      <vt:lpstr>Arial Black</vt:lpstr>
      <vt:lpstr>Arial Rounded MT Bold</vt:lpstr>
      <vt:lpstr>pplxSerif</vt:lpstr>
      <vt:lpstr>Times New Roman</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ISSER TECH</dc:creator>
  <cp:lastModifiedBy>ISSER TECH</cp:lastModifiedBy>
  <cp:revision>3</cp:revision>
  <dcterms:created xsi:type="dcterms:W3CDTF">2026-04-18T11:40:18Z</dcterms:created>
  <dcterms:modified xsi:type="dcterms:W3CDTF">2026-04-23T16:55:23Z</dcterms:modified>
</cp:coreProperties>
</file>